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7"/>
  </p:notesMasterIdLst>
  <p:sldIdLst>
    <p:sldId id="317" r:id="rId2"/>
    <p:sldId id="302" r:id="rId3"/>
    <p:sldId id="315" r:id="rId4"/>
    <p:sldId id="303" r:id="rId5"/>
    <p:sldId id="304" r:id="rId6"/>
    <p:sldId id="305" r:id="rId7"/>
    <p:sldId id="306" r:id="rId8"/>
    <p:sldId id="307" r:id="rId9"/>
    <p:sldId id="308" r:id="rId10"/>
    <p:sldId id="316" r:id="rId11"/>
    <p:sldId id="309" r:id="rId12"/>
    <p:sldId id="310" r:id="rId13"/>
    <p:sldId id="311" r:id="rId14"/>
    <p:sldId id="312" r:id="rId15"/>
    <p:sldId id="313" r:id="rId16"/>
  </p:sldIdLst>
  <p:sldSz cx="9144000" cy="6858000" type="screen4x3"/>
  <p:notesSz cx="6858000" cy="9144000"/>
  <p:custDataLst>
    <p:tags r:id="rId18"/>
  </p:custDataLst>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5050"/>
    <a:srgbClr val="008000"/>
    <a:srgbClr val="FF3399"/>
    <a:srgbClr val="66FF33"/>
    <a:srgbClr val="FF0066"/>
    <a:srgbClr val="FF0000"/>
    <a:srgbClr val="FF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charset="0"/>
                <a:cs typeface="Arial" charset="0"/>
              </a:defRPr>
            </a:lvl1pPr>
          </a:lstStyle>
          <a:p>
            <a:pPr>
              <a:defRPr/>
            </a:pPr>
            <a:endParaRPr lang="en-US"/>
          </a:p>
        </p:txBody>
      </p:sp>
      <p:sp>
        <p:nvSpPr>
          <p:cNvPr id="3277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Arial" charset="0"/>
                <a:cs typeface="Arial" charset="0"/>
              </a:defRPr>
            </a:lvl1pPr>
          </a:lstStyle>
          <a:p>
            <a:pPr>
              <a:defRPr/>
            </a:pPr>
            <a:endParaRPr lang="en-US"/>
          </a:p>
        </p:txBody>
      </p:sp>
      <p:sp>
        <p:nvSpPr>
          <p:cNvPr id="204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277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277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Arial" charset="0"/>
                <a:cs typeface="Arial" charset="0"/>
              </a:defRPr>
            </a:lvl1pPr>
          </a:lstStyle>
          <a:p>
            <a:pPr>
              <a:defRPr/>
            </a:pPr>
            <a:endParaRPr lang="en-US"/>
          </a:p>
        </p:txBody>
      </p:sp>
      <p:sp>
        <p:nvSpPr>
          <p:cNvPr id="3277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Arial" charset="0"/>
                <a:cs typeface="Arial" charset="0"/>
              </a:defRPr>
            </a:lvl1pPr>
          </a:lstStyle>
          <a:p>
            <a:pPr>
              <a:defRPr/>
            </a:pPr>
            <a:fld id="{F28C5DC6-3371-4C42-8B10-4330FFE0AC7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êu đề bản chiếu">
    <p:spTree>
      <p:nvGrpSpPr>
        <p:cNvPr id="1" name=""/>
        <p:cNvGrpSpPr/>
        <p:nvPr/>
      </p:nvGrpSpPr>
      <p:grpSpPr>
        <a:xfrm>
          <a:off x="0" y="0"/>
          <a:ext cx="0" cy="0"/>
          <a:chOff x="0" y="0"/>
          <a:chExt cx="0" cy="0"/>
        </a:xfrm>
      </p:grpSpPr>
      <p:sp>
        <p:nvSpPr>
          <p:cNvPr id="2" name="Tiêu đề 1"/>
          <p:cNvSpPr>
            <a:spLocks noGrp="1"/>
          </p:cNvSpPr>
          <p:nvPr>
            <p:ph type="ctrTitle"/>
          </p:nvPr>
        </p:nvSpPr>
        <p:spPr>
          <a:xfrm>
            <a:off x="685800" y="2130425"/>
            <a:ext cx="7772400" cy="1470025"/>
          </a:xfrm>
        </p:spPr>
        <p:txBody>
          <a:bodyPr/>
          <a:lstStyle/>
          <a:p>
            <a:r>
              <a:rPr lang="vi-VN" smtClean="0"/>
              <a:t>Bấm &amp; sửa kiểu tiêu đề</a:t>
            </a:r>
            <a:endParaRPr lang="en-US"/>
          </a:p>
        </p:txBody>
      </p:sp>
      <p:sp>
        <p:nvSpPr>
          <p:cNvPr id="3" name="Tiêu đề phụ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vi-VN" smtClean="0"/>
              <a:t>Bấm &amp; sửa kiểu phụ đề</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2AE79C1-436A-42BB-96D5-7AA9ED38B99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êu đề và Văn bản dọc">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smtClean="0"/>
              <a:t>Bấm &amp; sửa kiểu tiêu đề</a:t>
            </a:r>
            <a:endParaRPr lang="en-US"/>
          </a:p>
        </p:txBody>
      </p:sp>
      <p:sp>
        <p:nvSpPr>
          <p:cNvPr id="3" name="Nơi giữ chỗ cho Văn bản Dọc 2"/>
          <p:cNvSpPr>
            <a:spLocks noGrp="1"/>
          </p:cNvSpPr>
          <p:nvPr>
            <p:ph type="body" orient="vert" idx="1"/>
          </p:nvPr>
        </p:nvSpPr>
        <p:spPr/>
        <p:txBody>
          <a:bodyPr vert="eaVert"/>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E6B7A60-739C-42B7-9611-510283B8EA8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êu đề dọc và Văn bản">
    <p:spTree>
      <p:nvGrpSpPr>
        <p:cNvPr id="1" name=""/>
        <p:cNvGrpSpPr/>
        <p:nvPr/>
      </p:nvGrpSpPr>
      <p:grpSpPr>
        <a:xfrm>
          <a:off x="0" y="0"/>
          <a:ext cx="0" cy="0"/>
          <a:chOff x="0" y="0"/>
          <a:chExt cx="0" cy="0"/>
        </a:xfrm>
      </p:grpSpPr>
      <p:sp>
        <p:nvSpPr>
          <p:cNvPr id="2" name="Tiêu đề Dọc 1"/>
          <p:cNvSpPr>
            <a:spLocks noGrp="1"/>
          </p:cNvSpPr>
          <p:nvPr>
            <p:ph type="title" orient="vert"/>
          </p:nvPr>
        </p:nvSpPr>
        <p:spPr>
          <a:xfrm>
            <a:off x="6629400" y="274638"/>
            <a:ext cx="2057400" cy="5851525"/>
          </a:xfrm>
        </p:spPr>
        <p:txBody>
          <a:bodyPr vert="eaVert"/>
          <a:lstStyle/>
          <a:p>
            <a:r>
              <a:rPr lang="vi-VN" smtClean="0"/>
              <a:t>Bấm &amp; sửa kiểu tiêu đề</a:t>
            </a:r>
            <a:endParaRPr lang="en-US"/>
          </a:p>
        </p:txBody>
      </p:sp>
      <p:sp>
        <p:nvSpPr>
          <p:cNvPr id="3" name="Nơi giữ chỗ cho Văn bản Dọc 2"/>
          <p:cNvSpPr>
            <a:spLocks noGrp="1"/>
          </p:cNvSpPr>
          <p:nvPr>
            <p:ph type="body" orient="vert" idx="1"/>
          </p:nvPr>
        </p:nvSpPr>
        <p:spPr>
          <a:xfrm>
            <a:off x="457200" y="274638"/>
            <a:ext cx="6019800" cy="5851525"/>
          </a:xfrm>
        </p:spPr>
        <p:txBody>
          <a:bodyPr vert="eaVert"/>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4D4B0A4-3A66-4BC7-B43A-5EC917D2C246}"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Ngữ cảnh">
    <p:spTree>
      <p:nvGrpSpPr>
        <p:cNvPr id="1" name=""/>
        <p:cNvGrpSpPr/>
        <p:nvPr/>
      </p:nvGrpSpPr>
      <p:grpSpPr>
        <a:xfrm>
          <a:off x="0" y="0"/>
          <a:ext cx="0" cy="0"/>
          <a:chOff x="0" y="0"/>
          <a:chExt cx="0" cy="0"/>
        </a:xfrm>
      </p:grpSpPr>
      <p:sp>
        <p:nvSpPr>
          <p:cNvPr id="2" name="Nơi giữ chỗ cho Nội dung 1"/>
          <p:cNvSpPr>
            <a:spLocks noGrp="1"/>
          </p:cNvSpPr>
          <p:nvPr>
            <p:ph/>
          </p:nvPr>
        </p:nvSpPr>
        <p:spPr>
          <a:xfrm>
            <a:off x="457200" y="274638"/>
            <a:ext cx="8229600" cy="5851525"/>
          </a:xfrm>
        </p:spPr>
        <p:txBody>
          <a:body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A2F1AAD-7EC1-4521-AADB-D4402A7AB22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êu đề và Nội dung">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smtClean="0"/>
              <a:t>Bấm &amp; sửa kiểu tiêu đề</a:t>
            </a:r>
            <a:endParaRPr lang="en-US"/>
          </a:p>
        </p:txBody>
      </p:sp>
      <p:sp>
        <p:nvSpPr>
          <p:cNvPr id="3" name="Nơi giữ chỗ cho Nội dung 2"/>
          <p:cNvSpPr>
            <a:spLocks noGrp="1"/>
          </p:cNvSpPr>
          <p:nvPr>
            <p:ph idx="1"/>
          </p:nvPr>
        </p:nvSpPr>
        <p:spPr/>
        <p:txBody>
          <a:body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4778F2B-8A17-4374-932E-A79B7299999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Đầu trang của Phần">
    <p:spTree>
      <p:nvGrpSpPr>
        <p:cNvPr id="1" name=""/>
        <p:cNvGrpSpPr/>
        <p:nvPr/>
      </p:nvGrpSpPr>
      <p:grpSpPr>
        <a:xfrm>
          <a:off x="0" y="0"/>
          <a:ext cx="0" cy="0"/>
          <a:chOff x="0" y="0"/>
          <a:chExt cx="0" cy="0"/>
        </a:xfrm>
      </p:grpSpPr>
      <p:sp>
        <p:nvSpPr>
          <p:cNvPr id="2" name="Tiêu đề 1"/>
          <p:cNvSpPr>
            <a:spLocks noGrp="1"/>
          </p:cNvSpPr>
          <p:nvPr>
            <p:ph type="title"/>
          </p:nvPr>
        </p:nvSpPr>
        <p:spPr>
          <a:xfrm>
            <a:off x="722313" y="4406900"/>
            <a:ext cx="7772400" cy="1362075"/>
          </a:xfrm>
        </p:spPr>
        <p:txBody>
          <a:bodyPr anchor="t"/>
          <a:lstStyle>
            <a:lvl1pPr algn="l">
              <a:defRPr sz="4000" b="1" cap="all"/>
            </a:lvl1pPr>
          </a:lstStyle>
          <a:p>
            <a:r>
              <a:rPr lang="vi-VN" smtClean="0"/>
              <a:t>Bấm &amp; sửa kiểu tiêu đề</a:t>
            </a:r>
            <a:endParaRPr lang="en-US"/>
          </a:p>
        </p:txBody>
      </p:sp>
      <p:sp>
        <p:nvSpPr>
          <p:cNvPr id="3" name="Nơi giữ chỗ cho Văn bản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vi-VN" smtClean="0"/>
              <a:t>Bấm &amp; sửa kiểu tiêu đề</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599CDF0-3B22-4C76-95F8-8DAA4964596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Hai Nội dung">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smtClean="0"/>
              <a:t>Bấm &amp; sửa kiểu tiêu đề</a:t>
            </a:r>
            <a:endParaRPr lang="en-US"/>
          </a:p>
        </p:txBody>
      </p:sp>
      <p:sp>
        <p:nvSpPr>
          <p:cNvPr id="3" name="Nơi giữ chỗ cho Nội dung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4" name="Nơi giữ chỗ cho Nội dung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28776DA-C799-47C3-95D4-19A5B1B5C37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hép so sánh">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lvl1pPr>
              <a:defRPr/>
            </a:lvl1pPr>
          </a:lstStyle>
          <a:p>
            <a:r>
              <a:rPr lang="vi-VN" smtClean="0"/>
              <a:t>Bấm &amp; sửa kiểu tiêu đề</a:t>
            </a:r>
            <a:endParaRPr lang="en-US"/>
          </a:p>
        </p:txBody>
      </p:sp>
      <p:sp>
        <p:nvSpPr>
          <p:cNvPr id="3" name="Nơi giữ chỗ cho Văn bản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smtClean="0"/>
              <a:t>Bấm &amp; sửa kiểu tiêu đề</a:t>
            </a:r>
          </a:p>
        </p:txBody>
      </p:sp>
      <p:sp>
        <p:nvSpPr>
          <p:cNvPr id="4" name="Nơi giữ chỗ cho Nội dung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5" name="Nơi giữ chỗ cho Văn bản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smtClean="0"/>
              <a:t>Bấm &amp; sửa kiểu tiêu đề</a:t>
            </a:r>
          </a:p>
        </p:txBody>
      </p:sp>
      <p:sp>
        <p:nvSpPr>
          <p:cNvPr id="6" name="Nơi giữ chỗ cho Nội dung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DB3D6D1-EA16-40CF-9EDD-E7DFC68A274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hỉ Tiêu đề">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smtClean="0"/>
              <a:t>Bấm &amp; sửa kiểu tiêu đề</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1376F94-0E62-495F-892D-CED2AEEF883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rốn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0200B9B-6B2F-41BE-A37B-A835D53E06C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ội dung với Phụ đề">
    <p:spTree>
      <p:nvGrpSpPr>
        <p:cNvPr id="1" name=""/>
        <p:cNvGrpSpPr/>
        <p:nvPr/>
      </p:nvGrpSpPr>
      <p:grpSpPr>
        <a:xfrm>
          <a:off x="0" y="0"/>
          <a:ext cx="0" cy="0"/>
          <a:chOff x="0" y="0"/>
          <a:chExt cx="0" cy="0"/>
        </a:xfrm>
      </p:grpSpPr>
      <p:sp>
        <p:nvSpPr>
          <p:cNvPr id="2" name="Tiêu đề 1"/>
          <p:cNvSpPr>
            <a:spLocks noGrp="1"/>
          </p:cNvSpPr>
          <p:nvPr>
            <p:ph type="title"/>
          </p:nvPr>
        </p:nvSpPr>
        <p:spPr>
          <a:xfrm>
            <a:off x="457200" y="273050"/>
            <a:ext cx="3008313" cy="1162050"/>
          </a:xfrm>
        </p:spPr>
        <p:txBody>
          <a:bodyPr anchor="b"/>
          <a:lstStyle>
            <a:lvl1pPr algn="l">
              <a:defRPr sz="2000" b="1"/>
            </a:lvl1pPr>
          </a:lstStyle>
          <a:p>
            <a:r>
              <a:rPr lang="vi-VN" smtClean="0"/>
              <a:t>Bấm &amp; sửa kiểu tiêu đề</a:t>
            </a:r>
            <a:endParaRPr lang="en-US"/>
          </a:p>
        </p:txBody>
      </p:sp>
      <p:sp>
        <p:nvSpPr>
          <p:cNvPr id="3" name="Nơi giữ chỗ cho Nội dung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4" name="Nơi giữ chỗ cho Văn bản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smtClean="0"/>
              <a:t>Bấm &amp; sửa kiểu tiêu đề</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A66D566-7AE8-4B31-A47B-EF05BFC08E1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Ảnh với Phụ đề">
    <p:spTree>
      <p:nvGrpSpPr>
        <p:cNvPr id="1" name=""/>
        <p:cNvGrpSpPr/>
        <p:nvPr/>
      </p:nvGrpSpPr>
      <p:grpSpPr>
        <a:xfrm>
          <a:off x="0" y="0"/>
          <a:ext cx="0" cy="0"/>
          <a:chOff x="0" y="0"/>
          <a:chExt cx="0" cy="0"/>
        </a:xfrm>
      </p:grpSpPr>
      <p:sp>
        <p:nvSpPr>
          <p:cNvPr id="2" name="Tiêu đề 1"/>
          <p:cNvSpPr>
            <a:spLocks noGrp="1"/>
          </p:cNvSpPr>
          <p:nvPr>
            <p:ph type="title"/>
          </p:nvPr>
        </p:nvSpPr>
        <p:spPr>
          <a:xfrm>
            <a:off x="1792288" y="4800600"/>
            <a:ext cx="5486400" cy="566738"/>
          </a:xfrm>
        </p:spPr>
        <p:txBody>
          <a:bodyPr anchor="b"/>
          <a:lstStyle>
            <a:lvl1pPr algn="l">
              <a:defRPr sz="2000" b="1"/>
            </a:lvl1pPr>
          </a:lstStyle>
          <a:p>
            <a:r>
              <a:rPr lang="vi-VN" smtClean="0"/>
              <a:t>Bấm &amp; sửa kiểu tiêu đề</a:t>
            </a:r>
            <a:endParaRPr lang="en-US"/>
          </a:p>
        </p:txBody>
      </p:sp>
      <p:sp>
        <p:nvSpPr>
          <p:cNvPr id="3" name="Nơi giữ chỗ cho Hình ảnh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Nơi giữ chỗ cho Văn bản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smtClean="0"/>
              <a:t>Bấm &amp; sửa kiểu tiêu đề</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4B4AD2D-6BDD-46F9-8D4B-3FAE5FFFBDF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867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Arial" charset="0"/>
              </a:defRPr>
            </a:lvl1pPr>
          </a:lstStyle>
          <a:p>
            <a:pPr>
              <a:defRPr/>
            </a:pPr>
            <a:endParaRPr lang="en-US"/>
          </a:p>
        </p:txBody>
      </p:sp>
      <p:sp>
        <p:nvSpPr>
          <p:cNvPr id="2867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Arial" charset="0"/>
              </a:defRPr>
            </a:lvl1pPr>
          </a:lstStyle>
          <a:p>
            <a:pPr>
              <a:defRPr/>
            </a:pPr>
            <a:endParaRPr lang="en-US"/>
          </a:p>
        </p:txBody>
      </p:sp>
      <p:sp>
        <p:nvSpPr>
          <p:cNvPr id="2867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Arial" charset="0"/>
              </a:defRPr>
            </a:lvl1pPr>
          </a:lstStyle>
          <a:p>
            <a:pPr>
              <a:defRPr/>
            </a:pPr>
            <a:fld id="{CA445169-3164-46CD-AFC9-7A58C934A87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 truong.jpg"/>
          <p:cNvPicPr>
            <a:picLocks noChangeAspect="1"/>
          </p:cNvPicPr>
          <p:nvPr/>
        </p:nvPicPr>
        <p:blipFill>
          <a:blip r:embed="rId2" cstate="print"/>
          <a:stretch>
            <a:fillRect/>
          </a:stretch>
        </p:blipFill>
        <p:spPr>
          <a:xfrm>
            <a:off x="304800" y="228600"/>
            <a:ext cx="1330390" cy="131695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TextBox 5"/>
          <p:cNvSpPr txBox="1"/>
          <p:nvPr/>
        </p:nvSpPr>
        <p:spPr>
          <a:xfrm>
            <a:off x="1676400" y="381000"/>
            <a:ext cx="7239000" cy="1077218"/>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fontAlgn="auto">
              <a:spcBef>
                <a:spcPts val="0"/>
              </a:spcBef>
              <a:spcAft>
                <a:spcPts val="0"/>
              </a:spcAft>
              <a:defRPr/>
            </a:pPr>
            <a:r>
              <a:rPr lang="en-US" sz="3200" b="1" cap="all" dirty="0">
                <a:ln w="0"/>
                <a:solidFill>
                  <a:srgbClr val="FF0000"/>
                </a:solidFill>
                <a:effectLst>
                  <a:reflection blurRad="12700" stA="50000" endPos="50000" dist="5000" dir="5400000" sy="-100000" rotWithShape="0"/>
                </a:effectLst>
                <a:latin typeface="+mn-lt"/>
              </a:rPr>
              <a:t>PHÒNG GD&amp;ĐT  QUẬN LONG BIÊN</a:t>
            </a:r>
          </a:p>
          <a:p>
            <a:pPr algn="ctr" fontAlgn="auto">
              <a:spcBef>
                <a:spcPts val="0"/>
              </a:spcBef>
              <a:spcAft>
                <a:spcPts val="0"/>
              </a:spcAft>
              <a:defRPr/>
            </a:pPr>
            <a:r>
              <a:rPr lang="en-US" sz="3200" b="1" cap="all" dirty="0">
                <a:ln w="0"/>
                <a:solidFill>
                  <a:srgbClr val="FF0000"/>
                </a:solidFill>
                <a:effectLst>
                  <a:reflection blurRad="12700" stA="50000" endPos="50000" dist="5000" dir="5400000" sy="-100000" rotWithShape="0"/>
                </a:effectLst>
                <a:latin typeface="+mn-lt"/>
              </a:rPr>
              <a:t>TRƯỜNG TIỂU HỌC ÁI MỘ A</a:t>
            </a:r>
          </a:p>
        </p:txBody>
      </p:sp>
      <p:sp>
        <p:nvSpPr>
          <p:cNvPr id="8" name="TextBox 7"/>
          <p:cNvSpPr txBox="1"/>
          <p:nvPr/>
        </p:nvSpPr>
        <p:spPr>
          <a:xfrm>
            <a:off x="304800" y="1981200"/>
            <a:ext cx="8534400" cy="3046988"/>
          </a:xfrm>
          <a:prstGeom prst="rect">
            <a:avLst/>
          </a:prstGeom>
          <a:noFill/>
        </p:spPr>
        <p:txBody>
          <a:bodyPr>
            <a:spAutoFit/>
            <a:scene3d>
              <a:camera prst="orthographicFront"/>
              <a:lightRig rig="threePt" dir="t"/>
            </a:scene3d>
            <a:sp3d extrusionH="57150">
              <a:bevelT w="82550" h="38100" prst="coolSlant"/>
            </a:sp3d>
          </a:bodyPr>
          <a:lstStyle/>
          <a:p>
            <a:pPr algn="ctr" fontAlgn="auto">
              <a:lnSpc>
                <a:spcPct val="150000"/>
              </a:lnSpc>
              <a:spcBef>
                <a:spcPts val="0"/>
              </a:spcBef>
              <a:spcAft>
                <a:spcPts val="0"/>
              </a:spcAft>
              <a:defRPr/>
            </a:pPr>
            <a:r>
              <a:rPr lang="en-US" sz="3200" b="1" dirty="0">
                <a:ln w="10541" cmpd="sng">
                  <a:solidFill>
                    <a:schemeClr val="accent1">
                      <a:shade val="88000"/>
                      <a:satMod val="110000"/>
                    </a:schemeClr>
                  </a:solidFill>
                  <a:prstDash val="solid"/>
                </a:ln>
                <a:solidFill>
                  <a:srgbClr val="FF0000"/>
                </a:solidFill>
                <a:effectLst>
                  <a:outerShdw blurRad="60007" dist="310007" dir="7680000" sy="30000" kx="1300200" algn="ctr" rotWithShape="0">
                    <a:prstClr val="black">
                      <a:alpha val="32000"/>
                    </a:prstClr>
                  </a:outerShdw>
                </a:effectLst>
                <a:latin typeface="+mn-lt"/>
              </a:rPr>
              <a:t>TÊN PHÂN MÔN: </a:t>
            </a:r>
            <a:r>
              <a:rPr lang="en-US" sz="3200" b="1" dirty="0" err="1" smtClean="0">
                <a:ln w="10541" cmpd="sng">
                  <a:solidFill>
                    <a:schemeClr val="accent1">
                      <a:shade val="88000"/>
                      <a:satMod val="110000"/>
                    </a:schemeClr>
                  </a:solidFill>
                  <a:prstDash val="solid"/>
                </a:ln>
                <a:solidFill>
                  <a:srgbClr val="FF0000"/>
                </a:solidFill>
                <a:effectLst>
                  <a:outerShdw blurRad="60007" dist="310007" dir="7680000" sy="30000" kx="1300200" algn="ctr" rotWithShape="0">
                    <a:prstClr val="black">
                      <a:alpha val="32000"/>
                    </a:prstClr>
                  </a:outerShdw>
                </a:effectLst>
                <a:latin typeface="+mn-lt"/>
              </a:rPr>
              <a:t>Luyện</a:t>
            </a:r>
            <a:r>
              <a:rPr lang="en-US" sz="3200" b="1" dirty="0" smtClean="0">
                <a:ln w="10541" cmpd="sng">
                  <a:solidFill>
                    <a:schemeClr val="accent1">
                      <a:shade val="88000"/>
                      <a:satMod val="110000"/>
                    </a:schemeClr>
                  </a:solidFill>
                  <a:prstDash val="solid"/>
                </a:ln>
                <a:solidFill>
                  <a:srgbClr val="FF0000"/>
                </a:solidFill>
                <a:effectLst>
                  <a:outerShdw blurRad="60007" dist="310007" dir="7680000" sy="30000" kx="1300200" algn="ctr" rotWithShape="0">
                    <a:prstClr val="black">
                      <a:alpha val="32000"/>
                    </a:prstClr>
                  </a:outerShdw>
                </a:effectLst>
                <a:latin typeface="+mn-lt"/>
              </a:rPr>
              <a:t> </a:t>
            </a:r>
            <a:r>
              <a:rPr lang="en-US" sz="3200" b="1" dirty="0" err="1" smtClean="0">
                <a:ln w="10541" cmpd="sng">
                  <a:solidFill>
                    <a:schemeClr val="accent1">
                      <a:shade val="88000"/>
                      <a:satMod val="110000"/>
                    </a:schemeClr>
                  </a:solidFill>
                  <a:prstDash val="solid"/>
                </a:ln>
                <a:solidFill>
                  <a:srgbClr val="FF0000"/>
                </a:solidFill>
                <a:effectLst>
                  <a:outerShdw blurRad="60007" dist="310007" dir="7680000" sy="30000" kx="1300200" algn="ctr" rotWithShape="0">
                    <a:prstClr val="black">
                      <a:alpha val="32000"/>
                    </a:prstClr>
                  </a:outerShdw>
                </a:effectLst>
                <a:latin typeface="+mn-lt"/>
              </a:rPr>
              <a:t>từ</a:t>
            </a:r>
            <a:r>
              <a:rPr lang="en-US" sz="3200" b="1" dirty="0" smtClean="0">
                <a:ln w="10541" cmpd="sng">
                  <a:solidFill>
                    <a:schemeClr val="accent1">
                      <a:shade val="88000"/>
                      <a:satMod val="110000"/>
                    </a:schemeClr>
                  </a:solidFill>
                  <a:prstDash val="solid"/>
                </a:ln>
                <a:solidFill>
                  <a:srgbClr val="FF0000"/>
                </a:solidFill>
                <a:effectLst>
                  <a:outerShdw blurRad="60007" dist="310007" dir="7680000" sy="30000" kx="1300200" algn="ctr" rotWithShape="0">
                    <a:prstClr val="black">
                      <a:alpha val="32000"/>
                    </a:prstClr>
                  </a:outerShdw>
                </a:effectLst>
                <a:latin typeface="+mn-lt"/>
              </a:rPr>
              <a:t> </a:t>
            </a:r>
            <a:r>
              <a:rPr lang="en-US" sz="3200" b="1" dirty="0" err="1" smtClean="0">
                <a:ln w="10541" cmpd="sng">
                  <a:solidFill>
                    <a:schemeClr val="accent1">
                      <a:shade val="88000"/>
                      <a:satMod val="110000"/>
                    </a:schemeClr>
                  </a:solidFill>
                  <a:prstDash val="solid"/>
                </a:ln>
                <a:solidFill>
                  <a:srgbClr val="FF0000"/>
                </a:solidFill>
                <a:effectLst>
                  <a:outerShdw blurRad="60007" dist="310007" dir="7680000" sy="30000" kx="1300200" algn="ctr" rotWithShape="0">
                    <a:prstClr val="black">
                      <a:alpha val="32000"/>
                    </a:prstClr>
                  </a:outerShdw>
                </a:effectLst>
                <a:latin typeface="+mn-lt"/>
              </a:rPr>
              <a:t>và</a:t>
            </a:r>
            <a:r>
              <a:rPr lang="en-US" sz="3200" b="1" dirty="0" smtClean="0">
                <a:ln w="10541" cmpd="sng">
                  <a:solidFill>
                    <a:schemeClr val="accent1">
                      <a:shade val="88000"/>
                      <a:satMod val="110000"/>
                    </a:schemeClr>
                  </a:solidFill>
                  <a:prstDash val="solid"/>
                </a:ln>
                <a:solidFill>
                  <a:srgbClr val="FF0000"/>
                </a:solidFill>
                <a:effectLst>
                  <a:outerShdw blurRad="60007" dist="310007" dir="7680000" sy="30000" kx="1300200" algn="ctr" rotWithShape="0">
                    <a:prstClr val="black">
                      <a:alpha val="32000"/>
                    </a:prstClr>
                  </a:outerShdw>
                </a:effectLst>
                <a:latin typeface="+mn-lt"/>
              </a:rPr>
              <a:t> </a:t>
            </a:r>
            <a:r>
              <a:rPr lang="en-US" sz="3200" b="1" dirty="0" err="1" smtClean="0">
                <a:ln w="10541" cmpd="sng">
                  <a:solidFill>
                    <a:schemeClr val="accent1">
                      <a:shade val="88000"/>
                      <a:satMod val="110000"/>
                    </a:schemeClr>
                  </a:solidFill>
                  <a:prstDash val="solid"/>
                </a:ln>
                <a:solidFill>
                  <a:srgbClr val="FF0000"/>
                </a:solidFill>
                <a:effectLst>
                  <a:outerShdw blurRad="60007" dist="310007" dir="7680000" sy="30000" kx="1300200" algn="ctr" rotWithShape="0">
                    <a:prstClr val="black">
                      <a:alpha val="32000"/>
                    </a:prstClr>
                  </a:outerShdw>
                </a:effectLst>
                <a:latin typeface="+mn-lt"/>
              </a:rPr>
              <a:t>câu</a:t>
            </a:r>
            <a:endParaRPr lang="en-US" sz="3200" b="1" dirty="0">
              <a:ln w="10541" cmpd="sng">
                <a:solidFill>
                  <a:schemeClr val="accent1">
                    <a:shade val="88000"/>
                    <a:satMod val="110000"/>
                  </a:schemeClr>
                </a:solidFill>
                <a:prstDash val="solid"/>
              </a:ln>
              <a:solidFill>
                <a:srgbClr val="FF0000"/>
              </a:solidFill>
              <a:effectLst>
                <a:outerShdw blurRad="60007" dist="310007" dir="7680000" sy="30000" kx="1300200" algn="ctr" rotWithShape="0">
                  <a:prstClr val="black">
                    <a:alpha val="32000"/>
                  </a:prstClr>
                </a:outerShdw>
              </a:effectLst>
              <a:latin typeface="+mn-lt"/>
            </a:endParaRPr>
          </a:p>
          <a:p>
            <a:pPr algn="ctr" fontAlgn="auto">
              <a:lnSpc>
                <a:spcPct val="150000"/>
              </a:lnSpc>
              <a:spcBef>
                <a:spcPts val="0"/>
              </a:spcBef>
              <a:spcAft>
                <a:spcPts val="0"/>
              </a:spcAft>
              <a:defRPr/>
            </a:pPr>
            <a:r>
              <a:rPr lang="en-US" sz="3200" b="1" dirty="0">
                <a:ln w="10541" cmpd="sng">
                  <a:solidFill>
                    <a:schemeClr val="accent1">
                      <a:shade val="88000"/>
                      <a:satMod val="110000"/>
                    </a:schemeClr>
                  </a:solidFill>
                  <a:prstDash val="solid"/>
                </a:ln>
                <a:solidFill>
                  <a:srgbClr val="FF0000"/>
                </a:solidFill>
                <a:effectLst>
                  <a:outerShdw blurRad="60007" dist="310007" dir="7680000" sy="30000" kx="1300200" algn="ctr" rotWithShape="0">
                    <a:prstClr val="black">
                      <a:alpha val="32000"/>
                    </a:prstClr>
                  </a:outerShdw>
                </a:effectLst>
                <a:latin typeface="+mn-lt"/>
              </a:rPr>
              <a:t>BÀI, TIẾT, TUẦN: </a:t>
            </a:r>
            <a:r>
              <a:rPr lang="en-US" sz="3200" b="1" dirty="0" smtClean="0">
                <a:ln w="10541" cmpd="sng">
                  <a:solidFill>
                    <a:schemeClr val="accent1">
                      <a:shade val="88000"/>
                      <a:satMod val="110000"/>
                    </a:schemeClr>
                  </a:solidFill>
                  <a:prstDash val="solid"/>
                </a:ln>
                <a:solidFill>
                  <a:srgbClr val="FF0000"/>
                </a:solidFill>
                <a:effectLst>
                  <a:outerShdw blurRad="60007" dist="310007" dir="7680000" sy="30000" kx="1300200" algn="ctr" rotWithShape="0">
                    <a:prstClr val="black">
                      <a:alpha val="32000"/>
                    </a:prstClr>
                  </a:outerShdw>
                </a:effectLst>
                <a:latin typeface="+mn-lt"/>
              </a:rPr>
              <a:t>3</a:t>
            </a:r>
            <a:endParaRPr lang="en-US" sz="3200" b="1" dirty="0">
              <a:ln w="10541" cmpd="sng">
                <a:solidFill>
                  <a:schemeClr val="accent1">
                    <a:shade val="88000"/>
                    <a:satMod val="110000"/>
                  </a:schemeClr>
                </a:solidFill>
                <a:prstDash val="solid"/>
              </a:ln>
              <a:solidFill>
                <a:srgbClr val="FF0000"/>
              </a:solidFill>
              <a:effectLst>
                <a:outerShdw blurRad="60007" dist="310007" dir="7680000" sy="30000" kx="1300200" algn="ctr" rotWithShape="0">
                  <a:prstClr val="black">
                    <a:alpha val="32000"/>
                  </a:prstClr>
                </a:outerShdw>
              </a:effectLst>
              <a:latin typeface="+mn-lt"/>
            </a:endParaRPr>
          </a:p>
          <a:p>
            <a:pPr lvl="2" fontAlgn="auto">
              <a:lnSpc>
                <a:spcPct val="150000"/>
              </a:lnSpc>
              <a:spcBef>
                <a:spcPts val="0"/>
              </a:spcBef>
              <a:spcAft>
                <a:spcPts val="0"/>
              </a:spcAft>
              <a:defRPr/>
            </a:pPr>
            <a:r>
              <a:rPr lang="en-US" sz="3200" b="1" dirty="0">
                <a:ln w="10541" cmpd="sng">
                  <a:solidFill>
                    <a:schemeClr val="accent1">
                      <a:shade val="88000"/>
                      <a:satMod val="110000"/>
                    </a:schemeClr>
                  </a:solidFill>
                  <a:prstDash val="solid"/>
                </a:ln>
                <a:solidFill>
                  <a:srgbClr val="FF0000"/>
                </a:solidFill>
                <a:effectLst>
                  <a:outerShdw blurRad="60007" dist="310007" dir="7680000" sy="30000" kx="1300200" algn="ctr" rotWithShape="0">
                    <a:prstClr val="black">
                      <a:alpha val="32000"/>
                    </a:prstClr>
                  </a:outerShdw>
                </a:effectLst>
                <a:latin typeface="+mn-lt"/>
              </a:rPr>
              <a:t>TÊN BÀI: </a:t>
            </a:r>
            <a:r>
              <a:rPr lang="en-US" sz="3000" b="1" dirty="0" smtClean="0">
                <a:ln w="10541" cmpd="sng">
                  <a:solidFill>
                    <a:schemeClr val="accent1">
                      <a:shade val="88000"/>
                      <a:satMod val="110000"/>
                    </a:schemeClr>
                  </a:solidFill>
                  <a:prstDash val="solid"/>
                </a:ln>
                <a:solidFill>
                  <a:srgbClr val="FF0000"/>
                </a:solidFill>
                <a:effectLst>
                  <a:outerShdw blurRad="60007" dist="310007" dir="7680000" sy="30000" kx="1300200" algn="ctr" rotWithShape="0">
                    <a:prstClr val="black">
                      <a:alpha val="32000"/>
                    </a:prstClr>
                  </a:outerShdw>
                </a:effectLst>
                <a:latin typeface="+mn-lt"/>
              </a:rPr>
              <a:t>MRVT </a:t>
            </a:r>
            <a:r>
              <a:rPr lang="en-US" sz="3000" b="1" dirty="0" err="1" smtClean="0">
                <a:ln w="10541" cmpd="sng">
                  <a:solidFill>
                    <a:schemeClr val="accent1">
                      <a:shade val="88000"/>
                      <a:satMod val="110000"/>
                    </a:schemeClr>
                  </a:solidFill>
                  <a:prstDash val="solid"/>
                </a:ln>
                <a:solidFill>
                  <a:srgbClr val="FF0000"/>
                </a:solidFill>
                <a:effectLst>
                  <a:outerShdw blurRad="60007" dist="310007" dir="7680000" sy="30000" kx="1300200" algn="ctr" rotWithShape="0">
                    <a:prstClr val="black">
                      <a:alpha val="32000"/>
                    </a:prstClr>
                  </a:outerShdw>
                </a:effectLst>
                <a:latin typeface="+mn-lt"/>
              </a:rPr>
              <a:t>Nhân</a:t>
            </a:r>
            <a:r>
              <a:rPr lang="en-US" sz="3000" b="1" dirty="0" smtClean="0">
                <a:ln w="10541" cmpd="sng">
                  <a:solidFill>
                    <a:schemeClr val="accent1">
                      <a:shade val="88000"/>
                      <a:satMod val="110000"/>
                    </a:schemeClr>
                  </a:solidFill>
                  <a:prstDash val="solid"/>
                </a:ln>
                <a:solidFill>
                  <a:srgbClr val="FF0000"/>
                </a:solidFill>
                <a:effectLst>
                  <a:outerShdw blurRad="60007" dist="310007" dir="7680000" sy="30000" kx="1300200" algn="ctr" rotWithShape="0">
                    <a:prstClr val="black">
                      <a:alpha val="32000"/>
                    </a:prstClr>
                  </a:outerShdw>
                </a:effectLst>
                <a:latin typeface="+mn-lt"/>
              </a:rPr>
              <a:t> </a:t>
            </a:r>
            <a:r>
              <a:rPr lang="en-US" sz="3000" b="1" dirty="0" err="1" smtClean="0">
                <a:ln w="10541" cmpd="sng">
                  <a:solidFill>
                    <a:schemeClr val="accent1">
                      <a:shade val="88000"/>
                      <a:satMod val="110000"/>
                    </a:schemeClr>
                  </a:solidFill>
                  <a:prstDash val="solid"/>
                </a:ln>
                <a:solidFill>
                  <a:srgbClr val="FF0000"/>
                </a:solidFill>
                <a:effectLst>
                  <a:outerShdw blurRad="60007" dist="310007" dir="7680000" sy="30000" kx="1300200" algn="ctr" rotWithShape="0">
                    <a:prstClr val="black">
                      <a:alpha val="32000"/>
                    </a:prstClr>
                  </a:outerShdw>
                </a:effectLst>
                <a:latin typeface="+mn-lt"/>
              </a:rPr>
              <a:t>hậu</a:t>
            </a:r>
            <a:r>
              <a:rPr lang="en-US" sz="3000" b="1" dirty="0" smtClean="0">
                <a:ln w="10541" cmpd="sng">
                  <a:solidFill>
                    <a:schemeClr val="accent1">
                      <a:shade val="88000"/>
                      <a:satMod val="110000"/>
                    </a:schemeClr>
                  </a:solidFill>
                  <a:prstDash val="solid"/>
                </a:ln>
                <a:solidFill>
                  <a:srgbClr val="FF0000"/>
                </a:solidFill>
                <a:effectLst>
                  <a:outerShdw blurRad="60007" dist="310007" dir="7680000" sy="30000" kx="1300200" algn="ctr" rotWithShape="0">
                    <a:prstClr val="black">
                      <a:alpha val="32000"/>
                    </a:prstClr>
                  </a:outerShdw>
                </a:effectLst>
                <a:latin typeface="+mn-lt"/>
              </a:rPr>
              <a:t>- </a:t>
            </a:r>
            <a:r>
              <a:rPr lang="en-US" sz="3000" b="1" dirty="0" err="1" smtClean="0">
                <a:ln w="10541" cmpd="sng">
                  <a:solidFill>
                    <a:schemeClr val="accent1">
                      <a:shade val="88000"/>
                      <a:satMod val="110000"/>
                    </a:schemeClr>
                  </a:solidFill>
                  <a:prstDash val="solid"/>
                </a:ln>
                <a:solidFill>
                  <a:srgbClr val="FF0000"/>
                </a:solidFill>
                <a:effectLst>
                  <a:outerShdw blurRad="60007" dist="310007" dir="7680000" sy="30000" kx="1300200" algn="ctr" rotWithShape="0">
                    <a:prstClr val="black">
                      <a:alpha val="32000"/>
                    </a:prstClr>
                  </a:outerShdw>
                </a:effectLst>
                <a:latin typeface="+mn-lt"/>
              </a:rPr>
              <a:t>Đoàn</a:t>
            </a:r>
            <a:r>
              <a:rPr lang="en-US" sz="3000" b="1" dirty="0" smtClean="0">
                <a:ln w="10541" cmpd="sng">
                  <a:solidFill>
                    <a:schemeClr val="accent1">
                      <a:shade val="88000"/>
                      <a:satMod val="110000"/>
                    </a:schemeClr>
                  </a:solidFill>
                  <a:prstDash val="solid"/>
                </a:ln>
                <a:solidFill>
                  <a:srgbClr val="FF0000"/>
                </a:solidFill>
                <a:effectLst>
                  <a:outerShdw blurRad="60007" dist="310007" dir="7680000" sy="30000" kx="1300200" algn="ctr" rotWithShape="0">
                    <a:prstClr val="black">
                      <a:alpha val="32000"/>
                    </a:prstClr>
                  </a:outerShdw>
                </a:effectLst>
                <a:latin typeface="+mn-lt"/>
              </a:rPr>
              <a:t> </a:t>
            </a:r>
            <a:r>
              <a:rPr lang="en-US" sz="3000" b="1" smtClean="0">
                <a:ln w="10541" cmpd="sng">
                  <a:solidFill>
                    <a:schemeClr val="accent1">
                      <a:shade val="88000"/>
                      <a:satMod val="110000"/>
                    </a:schemeClr>
                  </a:solidFill>
                  <a:prstDash val="solid"/>
                </a:ln>
                <a:solidFill>
                  <a:srgbClr val="FF0000"/>
                </a:solidFill>
                <a:effectLst>
                  <a:outerShdw blurRad="60007" dist="310007" dir="7680000" sy="30000" kx="1300200" algn="ctr" rotWithShape="0">
                    <a:prstClr val="black">
                      <a:alpha val="32000"/>
                    </a:prstClr>
                  </a:outerShdw>
                </a:effectLst>
                <a:latin typeface="+mn-lt"/>
              </a:rPr>
              <a:t>kết</a:t>
            </a:r>
            <a:endParaRPr lang="en-US" sz="3000" b="1" dirty="0">
              <a:ln w="10541" cmpd="sng">
                <a:solidFill>
                  <a:schemeClr val="accent1">
                    <a:shade val="88000"/>
                    <a:satMod val="110000"/>
                  </a:schemeClr>
                </a:solidFill>
                <a:prstDash val="solid"/>
              </a:ln>
              <a:solidFill>
                <a:srgbClr val="FF0000"/>
              </a:solidFill>
              <a:effectLst>
                <a:outerShdw blurRad="60007" dist="310007" dir="7680000" sy="30000" kx="1300200" algn="ctr" rotWithShape="0">
                  <a:prstClr val="black">
                    <a:alpha val="32000"/>
                  </a:prstClr>
                </a:outerShdw>
              </a:effectLst>
              <a:latin typeface="+mn-lt"/>
            </a:endParaRPr>
          </a:p>
          <a:p>
            <a:pPr lvl="2" fontAlgn="auto">
              <a:lnSpc>
                <a:spcPct val="150000"/>
              </a:lnSpc>
              <a:spcBef>
                <a:spcPts val="0"/>
              </a:spcBef>
              <a:spcAft>
                <a:spcPts val="0"/>
              </a:spcAft>
              <a:defRPr/>
            </a:pPr>
            <a:r>
              <a:rPr lang="en-US" sz="3200" b="1" i="1" dirty="0">
                <a:ln w="10541" cmpd="sng">
                  <a:solidFill>
                    <a:schemeClr val="accent1">
                      <a:shade val="88000"/>
                      <a:satMod val="110000"/>
                    </a:schemeClr>
                  </a:solidFill>
                  <a:prstDash val="solid"/>
                </a:ln>
                <a:solidFill>
                  <a:srgbClr val="FF0000"/>
                </a:solidFill>
                <a:effectLst>
                  <a:outerShdw blurRad="60007" dist="310007" dir="7680000" sy="30000" kx="1300200" algn="ctr" rotWithShape="0">
                    <a:prstClr val="black">
                      <a:alpha val="32000"/>
                    </a:prstClr>
                  </a:outerShdw>
                </a:effectLst>
                <a:latin typeface="+mn-lt"/>
              </a:rPr>
              <a:t>GV </a:t>
            </a:r>
            <a:r>
              <a:rPr lang="en-US" sz="3200" b="1" i="1" dirty="0" err="1">
                <a:ln w="10541" cmpd="sng">
                  <a:solidFill>
                    <a:schemeClr val="accent1">
                      <a:shade val="88000"/>
                      <a:satMod val="110000"/>
                    </a:schemeClr>
                  </a:solidFill>
                  <a:prstDash val="solid"/>
                </a:ln>
                <a:solidFill>
                  <a:srgbClr val="FF0000"/>
                </a:solidFill>
                <a:effectLst>
                  <a:outerShdw blurRad="60007" dist="310007" dir="7680000" sy="30000" kx="1300200" algn="ctr" rotWithShape="0">
                    <a:prstClr val="black">
                      <a:alpha val="32000"/>
                    </a:prstClr>
                  </a:outerShdw>
                </a:effectLst>
                <a:latin typeface="+mn-lt"/>
              </a:rPr>
              <a:t>Thực</a:t>
            </a:r>
            <a:r>
              <a:rPr lang="en-US" sz="3200" b="1" i="1" dirty="0">
                <a:ln w="10541" cmpd="sng">
                  <a:solidFill>
                    <a:schemeClr val="accent1">
                      <a:shade val="88000"/>
                      <a:satMod val="110000"/>
                    </a:schemeClr>
                  </a:solidFill>
                  <a:prstDash val="solid"/>
                </a:ln>
                <a:solidFill>
                  <a:srgbClr val="FF0000"/>
                </a:solidFill>
                <a:effectLst>
                  <a:outerShdw blurRad="60007" dist="310007" dir="7680000" sy="30000" kx="1300200" algn="ctr" rotWithShape="0">
                    <a:prstClr val="black">
                      <a:alpha val="32000"/>
                    </a:prstClr>
                  </a:outerShdw>
                </a:effectLst>
                <a:latin typeface="+mn-lt"/>
              </a:rPr>
              <a:t> </a:t>
            </a:r>
            <a:r>
              <a:rPr lang="en-US" sz="3200" b="1" i="1" dirty="0" err="1">
                <a:ln w="10541" cmpd="sng">
                  <a:solidFill>
                    <a:schemeClr val="accent1">
                      <a:shade val="88000"/>
                      <a:satMod val="110000"/>
                    </a:schemeClr>
                  </a:solidFill>
                  <a:prstDash val="solid"/>
                </a:ln>
                <a:solidFill>
                  <a:srgbClr val="FF0000"/>
                </a:solidFill>
                <a:effectLst>
                  <a:outerShdw blurRad="60007" dist="310007" dir="7680000" sy="30000" kx="1300200" algn="ctr" rotWithShape="0">
                    <a:prstClr val="black">
                      <a:alpha val="32000"/>
                    </a:prstClr>
                  </a:outerShdw>
                </a:effectLst>
                <a:latin typeface="+mn-lt"/>
              </a:rPr>
              <a:t>hiện</a:t>
            </a:r>
            <a:r>
              <a:rPr lang="en-US" sz="3200" b="1" i="1" dirty="0">
                <a:ln w="10541" cmpd="sng">
                  <a:solidFill>
                    <a:schemeClr val="accent1">
                      <a:shade val="88000"/>
                      <a:satMod val="110000"/>
                    </a:schemeClr>
                  </a:solidFill>
                  <a:prstDash val="solid"/>
                </a:ln>
                <a:solidFill>
                  <a:srgbClr val="FF0000"/>
                </a:solidFill>
                <a:effectLst>
                  <a:outerShdw blurRad="60007" dist="310007" dir="7680000" sy="30000" kx="1300200" algn="ctr" rotWithShape="0">
                    <a:prstClr val="black">
                      <a:alpha val="32000"/>
                    </a:prstClr>
                  </a:outerShdw>
                </a:effectLst>
                <a:latin typeface="+mn-lt"/>
              </a:rPr>
              <a:t>: </a:t>
            </a:r>
            <a:r>
              <a:rPr lang="en-US" sz="3200" b="1" i="1" dirty="0" err="1">
                <a:ln w="10541" cmpd="sng">
                  <a:solidFill>
                    <a:schemeClr val="accent1">
                      <a:shade val="88000"/>
                      <a:satMod val="110000"/>
                    </a:schemeClr>
                  </a:solidFill>
                  <a:prstDash val="solid"/>
                </a:ln>
                <a:solidFill>
                  <a:srgbClr val="FF0000"/>
                </a:solidFill>
                <a:effectLst>
                  <a:outerShdw blurRad="60007" dist="310007" dir="7680000" sy="30000" kx="1300200" algn="ctr" rotWithShape="0">
                    <a:prstClr val="black">
                      <a:alpha val="32000"/>
                    </a:prstClr>
                  </a:outerShdw>
                </a:effectLst>
                <a:latin typeface="+mn-lt"/>
              </a:rPr>
              <a:t>Nguyễn</a:t>
            </a:r>
            <a:r>
              <a:rPr lang="en-US" sz="3200" b="1" i="1" dirty="0">
                <a:ln w="10541" cmpd="sng">
                  <a:solidFill>
                    <a:schemeClr val="accent1">
                      <a:shade val="88000"/>
                      <a:satMod val="110000"/>
                    </a:schemeClr>
                  </a:solidFill>
                  <a:prstDash val="solid"/>
                </a:ln>
                <a:solidFill>
                  <a:srgbClr val="FF0000"/>
                </a:solidFill>
                <a:effectLst>
                  <a:outerShdw blurRad="60007" dist="310007" dir="7680000" sy="30000" kx="1300200" algn="ctr" rotWithShape="0">
                    <a:prstClr val="black">
                      <a:alpha val="32000"/>
                    </a:prstClr>
                  </a:outerShdw>
                </a:effectLst>
                <a:latin typeface="+mn-lt"/>
              </a:rPr>
              <a:t> </a:t>
            </a:r>
            <a:r>
              <a:rPr lang="en-US" sz="3200" b="1" i="1" dirty="0" err="1">
                <a:ln w="10541" cmpd="sng">
                  <a:solidFill>
                    <a:schemeClr val="accent1">
                      <a:shade val="88000"/>
                      <a:satMod val="110000"/>
                    </a:schemeClr>
                  </a:solidFill>
                  <a:prstDash val="solid"/>
                </a:ln>
                <a:solidFill>
                  <a:srgbClr val="FF0000"/>
                </a:solidFill>
                <a:effectLst>
                  <a:outerShdw blurRad="60007" dist="310007" dir="7680000" sy="30000" kx="1300200" algn="ctr" rotWithShape="0">
                    <a:prstClr val="black">
                      <a:alpha val="32000"/>
                    </a:prstClr>
                  </a:outerShdw>
                </a:effectLst>
                <a:latin typeface="+mn-lt"/>
              </a:rPr>
              <a:t>Thị</a:t>
            </a:r>
            <a:r>
              <a:rPr lang="en-US" sz="3200" b="1" i="1" dirty="0">
                <a:ln w="10541" cmpd="sng">
                  <a:solidFill>
                    <a:schemeClr val="accent1">
                      <a:shade val="88000"/>
                      <a:satMod val="110000"/>
                    </a:schemeClr>
                  </a:solidFill>
                  <a:prstDash val="solid"/>
                </a:ln>
                <a:solidFill>
                  <a:srgbClr val="FF0000"/>
                </a:solidFill>
                <a:effectLst>
                  <a:outerShdw blurRad="60007" dist="310007" dir="7680000" sy="30000" kx="1300200" algn="ctr" rotWithShape="0">
                    <a:prstClr val="black">
                      <a:alpha val="32000"/>
                    </a:prstClr>
                  </a:outerShdw>
                </a:effectLst>
                <a:latin typeface="+mn-lt"/>
              </a:rPr>
              <a:t> Thu </a:t>
            </a:r>
            <a:r>
              <a:rPr lang="en-US" sz="3200" b="1" i="1" dirty="0" err="1">
                <a:ln w="10541" cmpd="sng">
                  <a:solidFill>
                    <a:schemeClr val="accent1">
                      <a:shade val="88000"/>
                      <a:satMod val="110000"/>
                    </a:schemeClr>
                  </a:solidFill>
                  <a:prstDash val="solid"/>
                </a:ln>
                <a:solidFill>
                  <a:srgbClr val="FF0000"/>
                </a:solidFill>
                <a:effectLst>
                  <a:outerShdw blurRad="60007" dist="310007" dir="7680000" sy="30000" kx="1300200" algn="ctr" rotWithShape="0">
                    <a:prstClr val="black">
                      <a:alpha val="32000"/>
                    </a:prstClr>
                  </a:outerShdw>
                </a:effectLst>
                <a:latin typeface="+mn-lt"/>
              </a:rPr>
              <a:t>Lan</a:t>
            </a:r>
            <a:endParaRPr lang="en-US" sz="3200" b="1" i="1" dirty="0">
              <a:ln w="10541" cmpd="sng">
                <a:solidFill>
                  <a:schemeClr val="accent1">
                    <a:shade val="88000"/>
                    <a:satMod val="110000"/>
                  </a:schemeClr>
                </a:solidFill>
                <a:prstDash val="solid"/>
              </a:ln>
              <a:solidFill>
                <a:srgbClr val="FF0000"/>
              </a:solidFill>
              <a:effectLst>
                <a:outerShdw blurRad="60007" dist="310007" dir="7680000" sy="30000" kx="1300200" algn="ctr" rotWithShape="0">
                  <a:prstClr val="black">
                    <a:alpha val="32000"/>
                  </a:prstClr>
                </a:outerShdw>
              </a:effectLst>
              <a:latin typeface="+mn-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a:spLocks noChangeArrowheads="1"/>
          </p:cNvSpPr>
          <p:nvPr/>
        </p:nvSpPr>
        <p:spPr bwMode="auto">
          <a:xfrm>
            <a:off x="381000" y="1295400"/>
            <a:ext cx="2209800" cy="646113"/>
          </a:xfrm>
          <a:prstGeom prst="rect">
            <a:avLst/>
          </a:prstGeom>
          <a:noFill/>
          <a:ln w="9525">
            <a:noFill/>
            <a:miter lim="800000"/>
            <a:headEnd/>
            <a:tailEnd/>
          </a:ln>
        </p:spPr>
        <p:txBody>
          <a:bodyPr>
            <a:spAutoFit/>
          </a:bodyPr>
          <a:lstStyle/>
          <a:p>
            <a:r>
              <a:rPr lang="en-US" sz="3600" b="1">
                <a:solidFill>
                  <a:srgbClr val="FF0000"/>
                </a:solidFill>
                <a:latin typeface="Times New Roman" pitchFamily="18" charset="0"/>
                <a:cs typeface="Times New Roman" pitchFamily="18" charset="0"/>
              </a:rPr>
              <a:t>Nhân ái</a:t>
            </a:r>
            <a:r>
              <a:rPr lang="en-US" sz="3600" b="1">
                <a:latin typeface="Times New Roman" pitchFamily="18" charset="0"/>
                <a:cs typeface="Times New Roman" pitchFamily="18" charset="0"/>
              </a:rPr>
              <a:t>:</a:t>
            </a:r>
          </a:p>
        </p:txBody>
      </p:sp>
      <p:sp>
        <p:nvSpPr>
          <p:cNvPr id="9" name="Rectangle 8"/>
          <p:cNvSpPr>
            <a:spLocks noChangeArrowheads="1"/>
          </p:cNvSpPr>
          <p:nvPr/>
        </p:nvSpPr>
        <p:spPr bwMode="auto">
          <a:xfrm>
            <a:off x="381000" y="1905000"/>
            <a:ext cx="8077200" cy="646113"/>
          </a:xfrm>
          <a:prstGeom prst="rect">
            <a:avLst/>
          </a:prstGeom>
          <a:noFill/>
          <a:ln w="9525">
            <a:noFill/>
            <a:miter lim="800000"/>
            <a:headEnd/>
            <a:tailEnd/>
          </a:ln>
        </p:spPr>
        <p:txBody>
          <a:bodyPr>
            <a:spAutoFit/>
          </a:bodyPr>
          <a:lstStyle/>
          <a:p>
            <a:r>
              <a:rPr lang="en-US" sz="3600" b="1">
                <a:solidFill>
                  <a:srgbClr val="FF0000"/>
                </a:solidFill>
                <a:latin typeface="Times New Roman" pitchFamily="18" charset="0"/>
                <a:cs typeface="Times New Roman" pitchFamily="18" charset="0"/>
              </a:rPr>
              <a:t>Nhân từ</a:t>
            </a:r>
            <a:r>
              <a:rPr lang="en-US" sz="3600" b="1">
                <a:latin typeface="Times New Roman" pitchFamily="18" charset="0"/>
                <a:cs typeface="Times New Roman" pitchFamily="18" charset="0"/>
              </a:rPr>
              <a:t>:  </a:t>
            </a:r>
          </a:p>
        </p:txBody>
      </p:sp>
      <p:sp>
        <p:nvSpPr>
          <p:cNvPr id="12" name="Rectangle 11"/>
          <p:cNvSpPr>
            <a:spLocks noChangeArrowheads="1"/>
          </p:cNvSpPr>
          <p:nvPr/>
        </p:nvSpPr>
        <p:spPr bwMode="auto">
          <a:xfrm>
            <a:off x="381000" y="3200400"/>
            <a:ext cx="8077200" cy="646113"/>
          </a:xfrm>
          <a:prstGeom prst="rect">
            <a:avLst/>
          </a:prstGeom>
          <a:noFill/>
          <a:ln w="9525">
            <a:noFill/>
            <a:miter lim="800000"/>
            <a:headEnd/>
            <a:tailEnd/>
          </a:ln>
        </p:spPr>
        <p:txBody>
          <a:bodyPr>
            <a:spAutoFit/>
          </a:bodyPr>
          <a:lstStyle/>
          <a:p>
            <a:r>
              <a:rPr lang="en-US" sz="3600" b="1">
                <a:solidFill>
                  <a:srgbClr val="FF0000"/>
                </a:solidFill>
                <a:latin typeface="Times New Roman" pitchFamily="18" charset="0"/>
                <a:cs typeface="Times New Roman" pitchFamily="18" charset="0"/>
              </a:rPr>
              <a:t>Lục đục</a:t>
            </a:r>
            <a:r>
              <a:rPr lang="en-US" sz="3600" b="1">
                <a:latin typeface="Times New Roman" pitchFamily="18" charset="0"/>
                <a:cs typeface="Times New Roman" pitchFamily="18" charset="0"/>
              </a:rPr>
              <a:t>:  </a:t>
            </a:r>
          </a:p>
        </p:txBody>
      </p:sp>
      <p:sp>
        <p:nvSpPr>
          <p:cNvPr id="13" name="Rectangle 12"/>
          <p:cNvSpPr>
            <a:spLocks noChangeArrowheads="1"/>
          </p:cNvSpPr>
          <p:nvPr/>
        </p:nvSpPr>
        <p:spPr bwMode="auto">
          <a:xfrm>
            <a:off x="381000" y="2590800"/>
            <a:ext cx="8077200" cy="646113"/>
          </a:xfrm>
          <a:prstGeom prst="rect">
            <a:avLst/>
          </a:prstGeom>
          <a:noFill/>
          <a:ln w="9525">
            <a:noFill/>
            <a:miter lim="800000"/>
            <a:headEnd/>
            <a:tailEnd/>
          </a:ln>
        </p:spPr>
        <p:txBody>
          <a:bodyPr>
            <a:spAutoFit/>
          </a:bodyPr>
          <a:lstStyle/>
          <a:p>
            <a:r>
              <a:rPr lang="en-US" sz="3600" b="1">
                <a:solidFill>
                  <a:srgbClr val="FF0000"/>
                </a:solidFill>
                <a:latin typeface="Times New Roman" pitchFamily="18" charset="0"/>
                <a:cs typeface="Times New Roman" pitchFamily="18" charset="0"/>
              </a:rPr>
              <a:t>Cưu mang</a:t>
            </a:r>
            <a:r>
              <a:rPr lang="en-US" sz="3600" b="1">
                <a:latin typeface="Times New Roman" pitchFamily="18" charset="0"/>
                <a:cs typeface="Times New Roman" pitchFamily="18" charset="0"/>
              </a:rPr>
              <a:t>:  </a:t>
            </a:r>
          </a:p>
        </p:txBody>
      </p:sp>
      <p:sp>
        <p:nvSpPr>
          <p:cNvPr id="17" name="Rectangle 16"/>
          <p:cNvSpPr>
            <a:spLocks noChangeArrowheads="1"/>
          </p:cNvSpPr>
          <p:nvPr/>
        </p:nvSpPr>
        <p:spPr bwMode="auto">
          <a:xfrm>
            <a:off x="1981200" y="1371600"/>
            <a:ext cx="7239000" cy="523875"/>
          </a:xfrm>
          <a:prstGeom prst="rect">
            <a:avLst/>
          </a:prstGeom>
          <a:noFill/>
          <a:ln w="9525">
            <a:noFill/>
            <a:miter lim="800000"/>
            <a:headEnd/>
            <a:tailEnd/>
          </a:ln>
        </p:spPr>
        <p:txBody>
          <a:bodyPr>
            <a:spAutoFit/>
          </a:bodyPr>
          <a:lstStyle/>
          <a:p>
            <a:r>
              <a:rPr lang="vi-VN" sz="2800"/>
              <a:t> </a:t>
            </a:r>
            <a:r>
              <a:rPr lang="vi-VN" sz="2800">
                <a:latin typeface="Times New Roman" pitchFamily="18" charset="0"/>
                <a:cs typeface="Times New Roman" pitchFamily="18" charset="0"/>
              </a:rPr>
              <a:t>là tình thương yêu của con người với con người </a:t>
            </a:r>
            <a:endParaRPr lang="en-US" sz="2800" b="1">
              <a:latin typeface="Times New Roman" pitchFamily="18" charset="0"/>
              <a:cs typeface="Times New Roman" pitchFamily="18" charset="0"/>
            </a:endParaRPr>
          </a:p>
        </p:txBody>
      </p:sp>
      <p:sp>
        <p:nvSpPr>
          <p:cNvPr id="18" name="Rectangle 17"/>
          <p:cNvSpPr>
            <a:spLocks noChangeArrowheads="1"/>
          </p:cNvSpPr>
          <p:nvPr/>
        </p:nvSpPr>
        <p:spPr bwMode="auto">
          <a:xfrm>
            <a:off x="2133600" y="1905000"/>
            <a:ext cx="8077200" cy="646113"/>
          </a:xfrm>
          <a:prstGeom prst="rect">
            <a:avLst/>
          </a:prstGeom>
          <a:noFill/>
          <a:ln w="9525">
            <a:noFill/>
            <a:miter lim="800000"/>
            <a:headEnd/>
            <a:tailEnd/>
          </a:ln>
        </p:spPr>
        <p:txBody>
          <a:bodyPr>
            <a:spAutoFit/>
          </a:bodyPr>
          <a:lstStyle/>
          <a:p>
            <a:r>
              <a:rPr lang="en-US" sz="3600" b="1">
                <a:solidFill>
                  <a:srgbClr val="FF0000"/>
                </a:solidFill>
                <a:latin typeface="Times New Roman" pitchFamily="18" charset="0"/>
                <a:cs typeface="Times New Roman" pitchFamily="18" charset="0"/>
              </a:rPr>
              <a:t> </a:t>
            </a:r>
            <a:r>
              <a:rPr lang="vi-VN" sz="2800">
                <a:latin typeface="Times New Roman" pitchFamily="18" charset="0"/>
                <a:cs typeface="Times New Roman" pitchFamily="18" charset="0"/>
              </a:rPr>
              <a:t>hiền lành, có lòng thương người</a:t>
            </a:r>
            <a:endParaRPr lang="en-US" sz="2800" b="1">
              <a:latin typeface="Times New Roman" pitchFamily="18" charset="0"/>
              <a:cs typeface="Times New Roman" pitchFamily="18" charset="0"/>
            </a:endParaRPr>
          </a:p>
        </p:txBody>
      </p:sp>
      <p:sp>
        <p:nvSpPr>
          <p:cNvPr id="19" name="Rectangle 18"/>
          <p:cNvSpPr>
            <a:spLocks noChangeArrowheads="1"/>
          </p:cNvSpPr>
          <p:nvPr/>
        </p:nvSpPr>
        <p:spPr bwMode="auto">
          <a:xfrm>
            <a:off x="2667000" y="2590800"/>
            <a:ext cx="8077200" cy="646113"/>
          </a:xfrm>
          <a:prstGeom prst="rect">
            <a:avLst/>
          </a:prstGeom>
          <a:noFill/>
          <a:ln w="9525">
            <a:noFill/>
            <a:miter lim="800000"/>
            <a:headEnd/>
            <a:tailEnd/>
          </a:ln>
        </p:spPr>
        <p:txBody>
          <a:bodyPr>
            <a:spAutoFit/>
          </a:bodyPr>
          <a:lstStyle/>
          <a:p>
            <a:r>
              <a:rPr lang="en-US" sz="3600" b="1">
                <a:solidFill>
                  <a:srgbClr val="FF0000"/>
                </a:solidFill>
                <a:latin typeface="Times New Roman" pitchFamily="18" charset="0"/>
                <a:cs typeface="Times New Roman" pitchFamily="18" charset="0"/>
              </a:rPr>
              <a:t> </a:t>
            </a:r>
            <a:r>
              <a:rPr lang="vi-VN" sz="2800">
                <a:latin typeface="Times New Roman" pitchFamily="18" charset="0"/>
                <a:cs typeface="Times New Roman" pitchFamily="18" charset="0"/>
              </a:rPr>
              <a:t>đùm bọc trong lúc gặp khó khăn hoạn nạn</a:t>
            </a:r>
          </a:p>
        </p:txBody>
      </p:sp>
      <p:sp>
        <p:nvSpPr>
          <p:cNvPr id="20" name="Rectangle 19"/>
          <p:cNvSpPr>
            <a:spLocks noChangeArrowheads="1"/>
          </p:cNvSpPr>
          <p:nvPr/>
        </p:nvSpPr>
        <p:spPr bwMode="auto">
          <a:xfrm>
            <a:off x="2133600" y="3240088"/>
            <a:ext cx="8077200" cy="1631950"/>
          </a:xfrm>
          <a:prstGeom prst="rect">
            <a:avLst/>
          </a:prstGeom>
          <a:noFill/>
          <a:ln w="9525">
            <a:noFill/>
            <a:miter lim="800000"/>
            <a:headEnd/>
            <a:tailEnd/>
          </a:ln>
        </p:spPr>
        <p:txBody>
          <a:bodyPr>
            <a:spAutoFit/>
          </a:bodyPr>
          <a:lstStyle/>
          <a:p>
            <a:r>
              <a:rPr lang="en-US" sz="3600" b="1">
                <a:solidFill>
                  <a:srgbClr val="FF0000"/>
                </a:solidFill>
                <a:latin typeface="Times New Roman" pitchFamily="18" charset="0"/>
                <a:cs typeface="Times New Roman" pitchFamily="18" charset="0"/>
              </a:rPr>
              <a:t> </a:t>
            </a:r>
            <a:r>
              <a:rPr lang="vi-VN" sz="2800">
                <a:latin typeface="Times New Roman" pitchFamily="18" charset="0"/>
                <a:cs typeface="Times New Roman" pitchFamily="18" charset="0"/>
              </a:rPr>
              <a:t>có sự va chạm, sinh ra bất hoà, xung đột trong</a:t>
            </a:r>
          </a:p>
          <a:p>
            <a:r>
              <a:rPr lang="vi-VN" sz="2800">
                <a:latin typeface="Times New Roman" pitchFamily="18" charset="0"/>
                <a:cs typeface="Times New Roman" pitchFamily="18" charset="0"/>
              </a:rPr>
              <a:t> nội bộ</a:t>
            </a:r>
          </a:p>
          <a:p>
            <a:endParaRPr lang="en-US" sz="3600" b="1">
              <a:latin typeface="Times New Roman" pitchFamily="18" charset="0"/>
              <a:cs typeface="Times New Roman" pitchFamily="18" charset="0"/>
            </a:endParaRPr>
          </a:p>
        </p:txBody>
      </p:sp>
      <p:sp>
        <p:nvSpPr>
          <p:cNvPr id="13322" name="Rectangle 23"/>
          <p:cNvSpPr>
            <a:spLocks noChangeArrowheads="1"/>
          </p:cNvSpPr>
          <p:nvPr/>
        </p:nvSpPr>
        <p:spPr bwMode="auto">
          <a:xfrm>
            <a:off x="2209800" y="533400"/>
            <a:ext cx="5105400" cy="646113"/>
          </a:xfrm>
          <a:prstGeom prst="rect">
            <a:avLst/>
          </a:prstGeom>
          <a:noFill/>
          <a:ln w="9525">
            <a:noFill/>
            <a:miter lim="800000"/>
            <a:headEnd/>
            <a:tailEnd/>
          </a:ln>
        </p:spPr>
        <p:txBody>
          <a:bodyPr>
            <a:spAutoFit/>
          </a:bodyPr>
          <a:lstStyle/>
          <a:p>
            <a:r>
              <a:rPr lang="en-US" sz="3600" b="1">
                <a:latin typeface="Times New Roman" pitchFamily="18" charset="0"/>
                <a:cs typeface="Times New Roman" pitchFamily="18" charset="0"/>
              </a:rPr>
              <a:t>Giải nghĩa một số từ</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wipe(down)">
                                      <p:cBhvr>
                                        <p:cTn id="10" dur="500"/>
                                        <p:tgtEl>
                                          <p:spTgt spid="9"/>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wipe(down)">
                                      <p:cBhvr>
                                        <p:cTn id="13" dur="500"/>
                                        <p:tgtEl>
                                          <p:spTgt spid="13"/>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wipe(down)">
                                      <p:cBhvr>
                                        <p:cTn id="16" dur="500"/>
                                        <p:tgtEl>
                                          <p:spTgt spid="12"/>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wipe(down)">
                                      <p:cBhvr>
                                        <p:cTn id="21" dur="500"/>
                                        <p:tgtEl>
                                          <p:spTgt spid="17"/>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wipe(down)">
                                      <p:cBhvr>
                                        <p:cTn id="26" dur="500"/>
                                        <p:tgtEl>
                                          <p:spTgt spid="18"/>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wipe(down)">
                                      <p:cBhvr>
                                        <p:cTn id="31" dur="500"/>
                                        <p:tgtEl>
                                          <p:spTgt spid="19"/>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20"/>
                                        </p:tgtEl>
                                        <p:attrNameLst>
                                          <p:attrName>style.visibility</p:attrName>
                                        </p:attrNameLst>
                                      </p:cBhvr>
                                      <p:to>
                                        <p:strVal val="visible"/>
                                      </p:to>
                                    </p:set>
                                    <p:animEffect transition="in" filter="wipe(down)">
                                      <p:cBhvr>
                                        <p:cTn id="36"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9" grpId="0"/>
      <p:bldP spid="12" grpId="0"/>
      <p:bldP spid="13" grpId="0"/>
      <p:bldP spid="17" grpId="0"/>
      <p:bldP spid="18" grpId="0"/>
      <p:bldP spid="19" grpId="0"/>
      <p:bldP spid="2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ChangeArrowheads="1"/>
          </p:cNvSpPr>
          <p:nvPr/>
        </p:nvSpPr>
        <p:spPr bwMode="auto">
          <a:xfrm>
            <a:off x="533400" y="76200"/>
            <a:ext cx="7010400" cy="1754188"/>
          </a:xfrm>
          <a:prstGeom prst="rect">
            <a:avLst/>
          </a:prstGeom>
          <a:noFill/>
          <a:ln w="9525">
            <a:noFill/>
            <a:miter lim="800000"/>
            <a:headEnd/>
            <a:tailEnd/>
          </a:ln>
        </p:spPr>
        <p:txBody>
          <a:bodyPr>
            <a:spAutoFit/>
          </a:bodyPr>
          <a:lstStyle/>
          <a:p>
            <a:r>
              <a:rPr lang="en-US" sz="3600" b="1">
                <a:solidFill>
                  <a:srgbClr val="FF0000"/>
                </a:solidFill>
                <a:latin typeface="Times New Roman" pitchFamily="18" charset="0"/>
                <a:cs typeface="Times New Roman" pitchFamily="18" charset="0"/>
              </a:rPr>
              <a:t>3. Chọn các từ: </a:t>
            </a:r>
            <a:r>
              <a:rPr lang="en-US" sz="3600" b="1">
                <a:solidFill>
                  <a:srgbClr val="0000FF"/>
                </a:solidFill>
                <a:latin typeface="Times New Roman" pitchFamily="18" charset="0"/>
                <a:cs typeface="Times New Roman" pitchFamily="18" charset="0"/>
              </a:rPr>
              <a:t>đất, cọp, bụt,  chị em gái</a:t>
            </a:r>
            <a:r>
              <a:rPr lang="en-US" sz="3600" b="1">
                <a:solidFill>
                  <a:srgbClr val="FF0000"/>
                </a:solidFill>
                <a:latin typeface="Times New Roman" pitchFamily="18" charset="0"/>
                <a:cs typeface="Times New Roman" pitchFamily="18" charset="0"/>
              </a:rPr>
              <a:t> điền vào chỗ chấm các thành ngữ sau:</a:t>
            </a:r>
          </a:p>
        </p:txBody>
      </p:sp>
      <p:sp>
        <p:nvSpPr>
          <p:cNvPr id="14339" name="Rectangle 4"/>
          <p:cNvSpPr>
            <a:spLocks noChangeArrowheads="1"/>
          </p:cNvSpPr>
          <p:nvPr/>
        </p:nvSpPr>
        <p:spPr bwMode="auto">
          <a:xfrm>
            <a:off x="719138" y="3962400"/>
            <a:ext cx="5105400" cy="769938"/>
          </a:xfrm>
          <a:prstGeom prst="rect">
            <a:avLst/>
          </a:prstGeom>
          <a:noFill/>
          <a:ln w="9525">
            <a:noFill/>
            <a:miter lim="800000"/>
            <a:headEnd/>
            <a:tailEnd/>
          </a:ln>
        </p:spPr>
        <p:txBody>
          <a:bodyPr>
            <a:spAutoFit/>
          </a:bodyPr>
          <a:lstStyle/>
          <a:p>
            <a:r>
              <a:rPr lang="en-US" sz="4400" b="1">
                <a:solidFill>
                  <a:srgbClr val="000099"/>
                </a:solidFill>
                <a:latin typeface="Times New Roman" pitchFamily="18" charset="0"/>
                <a:cs typeface="Times New Roman" pitchFamily="18" charset="0"/>
              </a:rPr>
              <a:t>c) Dữ như………</a:t>
            </a:r>
          </a:p>
        </p:txBody>
      </p:sp>
      <p:sp>
        <p:nvSpPr>
          <p:cNvPr id="14340" name="Rectangle 5"/>
          <p:cNvSpPr>
            <a:spLocks noChangeArrowheads="1"/>
          </p:cNvSpPr>
          <p:nvPr/>
        </p:nvSpPr>
        <p:spPr bwMode="auto">
          <a:xfrm>
            <a:off x="719138" y="2971800"/>
            <a:ext cx="7315200" cy="769938"/>
          </a:xfrm>
          <a:prstGeom prst="rect">
            <a:avLst/>
          </a:prstGeom>
          <a:noFill/>
          <a:ln w="9525">
            <a:noFill/>
            <a:miter lim="800000"/>
            <a:headEnd/>
            <a:tailEnd/>
          </a:ln>
        </p:spPr>
        <p:txBody>
          <a:bodyPr>
            <a:spAutoFit/>
          </a:bodyPr>
          <a:lstStyle/>
          <a:p>
            <a:r>
              <a:rPr lang="en-US" sz="4400" b="1">
                <a:solidFill>
                  <a:srgbClr val="000099"/>
                </a:solidFill>
                <a:latin typeface="Times New Roman" pitchFamily="18" charset="0"/>
                <a:cs typeface="Times New Roman" pitchFamily="18" charset="0"/>
              </a:rPr>
              <a:t>b) Lành như……</a:t>
            </a:r>
          </a:p>
        </p:txBody>
      </p:sp>
      <p:sp>
        <p:nvSpPr>
          <p:cNvPr id="14341" name="Rectangle 6"/>
          <p:cNvSpPr>
            <a:spLocks noChangeArrowheads="1"/>
          </p:cNvSpPr>
          <p:nvPr/>
        </p:nvSpPr>
        <p:spPr bwMode="auto">
          <a:xfrm>
            <a:off x="719138" y="1993900"/>
            <a:ext cx="5105400" cy="769938"/>
          </a:xfrm>
          <a:prstGeom prst="rect">
            <a:avLst/>
          </a:prstGeom>
          <a:noFill/>
          <a:ln w="9525">
            <a:noFill/>
            <a:miter lim="800000"/>
            <a:headEnd/>
            <a:tailEnd/>
          </a:ln>
        </p:spPr>
        <p:txBody>
          <a:bodyPr>
            <a:spAutoFit/>
          </a:bodyPr>
          <a:lstStyle/>
          <a:p>
            <a:r>
              <a:rPr lang="en-US" sz="4400" b="1">
                <a:solidFill>
                  <a:srgbClr val="000099"/>
                </a:solidFill>
                <a:latin typeface="Times New Roman" pitchFamily="18" charset="0"/>
                <a:cs typeface="Times New Roman" pitchFamily="18" charset="0"/>
              </a:rPr>
              <a:t>a) Hiền như……</a:t>
            </a:r>
          </a:p>
        </p:txBody>
      </p:sp>
      <p:sp>
        <p:nvSpPr>
          <p:cNvPr id="14342" name="Rectangle 7"/>
          <p:cNvSpPr>
            <a:spLocks noChangeArrowheads="1"/>
          </p:cNvSpPr>
          <p:nvPr/>
        </p:nvSpPr>
        <p:spPr bwMode="auto">
          <a:xfrm>
            <a:off x="719138" y="4953000"/>
            <a:ext cx="7891462" cy="769938"/>
          </a:xfrm>
          <a:prstGeom prst="rect">
            <a:avLst/>
          </a:prstGeom>
          <a:noFill/>
          <a:ln w="9525">
            <a:noFill/>
            <a:miter lim="800000"/>
            <a:headEnd/>
            <a:tailEnd/>
          </a:ln>
        </p:spPr>
        <p:txBody>
          <a:bodyPr>
            <a:spAutoFit/>
          </a:bodyPr>
          <a:lstStyle/>
          <a:p>
            <a:r>
              <a:rPr lang="en-US" sz="4400" b="1">
                <a:solidFill>
                  <a:srgbClr val="000099"/>
                </a:solidFill>
                <a:latin typeface="Times New Roman" pitchFamily="18" charset="0"/>
                <a:cs typeface="Times New Roman" pitchFamily="18" charset="0"/>
              </a:rPr>
              <a:t>d) Thương nhau như………</a:t>
            </a:r>
          </a:p>
        </p:txBody>
      </p:sp>
      <p:sp>
        <p:nvSpPr>
          <p:cNvPr id="9" name="Rectangle 8"/>
          <p:cNvSpPr>
            <a:spLocks noChangeArrowheads="1"/>
          </p:cNvSpPr>
          <p:nvPr/>
        </p:nvSpPr>
        <p:spPr bwMode="auto">
          <a:xfrm>
            <a:off x="3657600" y="2097088"/>
            <a:ext cx="966788" cy="646112"/>
          </a:xfrm>
          <a:prstGeom prst="rect">
            <a:avLst/>
          </a:prstGeom>
          <a:solidFill>
            <a:schemeClr val="bg1"/>
          </a:solidFill>
          <a:ln w="9525">
            <a:noFill/>
            <a:miter lim="800000"/>
            <a:headEnd/>
            <a:tailEnd/>
          </a:ln>
        </p:spPr>
        <p:txBody>
          <a:bodyPr wrap="none">
            <a:spAutoFit/>
          </a:bodyPr>
          <a:lstStyle/>
          <a:p>
            <a:r>
              <a:rPr lang="en-US" sz="3600" b="1">
                <a:solidFill>
                  <a:srgbClr val="FF0000"/>
                </a:solidFill>
                <a:latin typeface="Times New Roman" pitchFamily="18" charset="0"/>
                <a:cs typeface="Times New Roman" pitchFamily="18" charset="0"/>
              </a:rPr>
              <a:t>bụt.</a:t>
            </a:r>
          </a:p>
        </p:txBody>
      </p:sp>
      <p:sp>
        <p:nvSpPr>
          <p:cNvPr id="10" name="Rectangle 9"/>
          <p:cNvSpPr>
            <a:spLocks noChangeArrowheads="1"/>
          </p:cNvSpPr>
          <p:nvPr/>
        </p:nvSpPr>
        <p:spPr bwMode="auto">
          <a:xfrm>
            <a:off x="3810000" y="3087688"/>
            <a:ext cx="941388" cy="646112"/>
          </a:xfrm>
          <a:prstGeom prst="rect">
            <a:avLst/>
          </a:prstGeom>
          <a:solidFill>
            <a:schemeClr val="bg1"/>
          </a:solidFill>
          <a:ln w="9525">
            <a:noFill/>
            <a:miter lim="800000"/>
            <a:headEnd/>
            <a:tailEnd/>
          </a:ln>
        </p:spPr>
        <p:txBody>
          <a:bodyPr wrap="none">
            <a:spAutoFit/>
          </a:bodyPr>
          <a:lstStyle/>
          <a:p>
            <a:r>
              <a:rPr lang="en-US" sz="3600" b="1">
                <a:solidFill>
                  <a:srgbClr val="FF0000"/>
                </a:solidFill>
                <a:latin typeface="Times New Roman" pitchFamily="18" charset="0"/>
                <a:cs typeface="Times New Roman" pitchFamily="18" charset="0"/>
              </a:rPr>
              <a:t>đất.</a:t>
            </a:r>
          </a:p>
        </p:txBody>
      </p:sp>
      <p:sp>
        <p:nvSpPr>
          <p:cNvPr id="11" name="Rectangle 10"/>
          <p:cNvSpPr>
            <a:spLocks noChangeArrowheads="1"/>
          </p:cNvSpPr>
          <p:nvPr/>
        </p:nvSpPr>
        <p:spPr bwMode="auto">
          <a:xfrm>
            <a:off x="3200400" y="4078288"/>
            <a:ext cx="992188" cy="646112"/>
          </a:xfrm>
          <a:prstGeom prst="rect">
            <a:avLst/>
          </a:prstGeom>
          <a:solidFill>
            <a:schemeClr val="bg1"/>
          </a:solidFill>
          <a:ln w="9525">
            <a:noFill/>
            <a:miter lim="800000"/>
            <a:headEnd/>
            <a:tailEnd/>
          </a:ln>
        </p:spPr>
        <p:txBody>
          <a:bodyPr wrap="none">
            <a:spAutoFit/>
          </a:bodyPr>
          <a:lstStyle/>
          <a:p>
            <a:r>
              <a:rPr lang="en-US" sz="3600" b="1">
                <a:solidFill>
                  <a:srgbClr val="FF0000"/>
                </a:solidFill>
                <a:latin typeface="Times New Roman" pitchFamily="18" charset="0"/>
                <a:cs typeface="Times New Roman" pitchFamily="18" charset="0"/>
              </a:rPr>
              <a:t>cọp.</a:t>
            </a:r>
          </a:p>
        </p:txBody>
      </p:sp>
      <p:sp>
        <p:nvSpPr>
          <p:cNvPr id="12" name="Rectangle 11"/>
          <p:cNvSpPr>
            <a:spLocks noChangeArrowheads="1"/>
          </p:cNvSpPr>
          <p:nvPr/>
        </p:nvSpPr>
        <p:spPr bwMode="auto">
          <a:xfrm>
            <a:off x="5791200" y="5014913"/>
            <a:ext cx="2300288" cy="646112"/>
          </a:xfrm>
          <a:prstGeom prst="rect">
            <a:avLst/>
          </a:prstGeom>
          <a:solidFill>
            <a:schemeClr val="bg1"/>
          </a:solidFill>
          <a:ln w="9525">
            <a:noFill/>
            <a:miter lim="800000"/>
            <a:headEnd/>
            <a:tailEnd/>
          </a:ln>
        </p:spPr>
        <p:txBody>
          <a:bodyPr wrap="none">
            <a:spAutoFit/>
          </a:bodyPr>
          <a:lstStyle/>
          <a:p>
            <a:r>
              <a:rPr lang="en-US" sz="3600" b="1">
                <a:solidFill>
                  <a:srgbClr val="FF0000"/>
                </a:solidFill>
                <a:latin typeface="Times New Roman" pitchFamily="18" charset="0"/>
                <a:cs typeface="Times New Roman" pitchFamily="18" charset="0"/>
              </a:rPr>
              <a:t>chị em gái.</a:t>
            </a:r>
          </a:p>
        </p:txBody>
      </p:sp>
      <p:sp>
        <p:nvSpPr>
          <p:cNvPr id="14347" name="Text Box 4"/>
          <p:cNvSpPr txBox="1">
            <a:spLocks noChangeArrowheads="1"/>
          </p:cNvSpPr>
          <p:nvPr/>
        </p:nvSpPr>
        <p:spPr bwMode="auto">
          <a:xfrm>
            <a:off x="6629400" y="609600"/>
            <a:ext cx="1905000" cy="2400300"/>
          </a:xfrm>
          <a:prstGeom prst="rect">
            <a:avLst/>
          </a:prstGeom>
          <a:noFill/>
          <a:ln w="9525">
            <a:noFill/>
            <a:miter lim="800000"/>
            <a:headEnd/>
            <a:tailEnd/>
          </a:ln>
        </p:spPr>
        <p:txBody>
          <a:bodyPr>
            <a:spAutoFit/>
          </a:bodyPr>
          <a:lstStyle/>
          <a:p>
            <a:pPr algn="ctr">
              <a:spcBef>
                <a:spcPct val="50000"/>
              </a:spcBef>
            </a:pPr>
            <a:r>
              <a:rPr lang="en-US" sz="15000">
                <a:solidFill>
                  <a:srgbClr val="CC00FF"/>
                </a:solidFill>
                <a:latin typeface="Comic Sans MS" pitchFamily="66" charset="0"/>
                <a:cs typeface="Times New Roman" pitchFamily="18" charset="0"/>
                <a:sym typeface="Wingdings" pitchFamily="2" charset="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down)">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down)">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down)">
                                      <p:cBhvr>
                                        <p:cTn id="2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ChangeArrowheads="1"/>
          </p:cNvSpPr>
          <p:nvPr/>
        </p:nvSpPr>
        <p:spPr bwMode="auto">
          <a:xfrm>
            <a:off x="381000" y="192088"/>
            <a:ext cx="8382000" cy="522287"/>
          </a:xfrm>
          <a:prstGeom prst="rect">
            <a:avLst/>
          </a:prstGeom>
          <a:noFill/>
          <a:ln w="9525">
            <a:noFill/>
            <a:miter lim="800000"/>
            <a:headEnd/>
            <a:tailEnd/>
          </a:ln>
        </p:spPr>
        <p:txBody>
          <a:bodyPr>
            <a:spAutoFit/>
          </a:bodyPr>
          <a:lstStyle/>
          <a:p>
            <a:r>
              <a:rPr lang="en-US" sz="2800" b="1">
                <a:solidFill>
                  <a:srgbClr val="0000FF"/>
                </a:solidFill>
                <a:latin typeface="Times New Roman" pitchFamily="18" charset="0"/>
                <a:cs typeface="Times New Roman" pitchFamily="18" charset="0"/>
              </a:rPr>
              <a:t>4. Giải nghĩa các câu thành ngữ, tục ngữ sau: </a:t>
            </a:r>
          </a:p>
        </p:txBody>
      </p:sp>
      <p:sp>
        <p:nvSpPr>
          <p:cNvPr id="15363" name="Rectangle 5"/>
          <p:cNvSpPr>
            <a:spLocks noChangeArrowheads="1"/>
          </p:cNvSpPr>
          <p:nvPr/>
        </p:nvSpPr>
        <p:spPr bwMode="auto">
          <a:xfrm>
            <a:off x="747713" y="735013"/>
            <a:ext cx="4171950" cy="646112"/>
          </a:xfrm>
          <a:prstGeom prst="rect">
            <a:avLst/>
          </a:prstGeom>
          <a:noFill/>
          <a:ln w="9525">
            <a:noFill/>
            <a:miter lim="800000"/>
            <a:headEnd/>
            <a:tailEnd/>
          </a:ln>
        </p:spPr>
        <p:txBody>
          <a:bodyPr wrap="none">
            <a:spAutoFit/>
          </a:bodyPr>
          <a:lstStyle/>
          <a:p>
            <a:r>
              <a:rPr lang="en-US" sz="3600" b="1">
                <a:solidFill>
                  <a:srgbClr val="FF0000"/>
                </a:solidFill>
                <a:latin typeface="Times New Roman" pitchFamily="18" charset="0"/>
                <a:cs typeface="Times New Roman" pitchFamily="18" charset="0"/>
              </a:rPr>
              <a:t>- Môi hở răng lạnh: </a:t>
            </a:r>
          </a:p>
        </p:txBody>
      </p:sp>
      <p:sp>
        <p:nvSpPr>
          <p:cNvPr id="15364" name="Rectangle 6"/>
          <p:cNvSpPr>
            <a:spLocks noChangeArrowheads="1"/>
          </p:cNvSpPr>
          <p:nvPr/>
        </p:nvSpPr>
        <p:spPr bwMode="auto">
          <a:xfrm>
            <a:off x="876300" y="1524000"/>
            <a:ext cx="4467225" cy="646113"/>
          </a:xfrm>
          <a:prstGeom prst="rect">
            <a:avLst/>
          </a:prstGeom>
          <a:noFill/>
          <a:ln w="9525">
            <a:noFill/>
            <a:miter lim="800000"/>
            <a:headEnd/>
            <a:tailEnd/>
          </a:ln>
        </p:spPr>
        <p:txBody>
          <a:bodyPr wrap="none">
            <a:spAutoFit/>
          </a:bodyPr>
          <a:lstStyle/>
          <a:p>
            <a:r>
              <a:rPr lang="en-US" sz="3600" b="1">
                <a:solidFill>
                  <a:srgbClr val="FF0000"/>
                </a:solidFill>
                <a:latin typeface="Times New Roman" pitchFamily="18" charset="0"/>
                <a:cs typeface="Times New Roman" pitchFamily="18" charset="0"/>
              </a:rPr>
              <a:t>- Máu chảy ruột mềm</a:t>
            </a:r>
          </a:p>
        </p:txBody>
      </p:sp>
      <p:sp>
        <p:nvSpPr>
          <p:cNvPr id="15365" name="Rectangle 7"/>
          <p:cNvSpPr>
            <a:spLocks noChangeArrowheads="1"/>
          </p:cNvSpPr>
          <p:nvPr/>
        </p:nvSpPr>
        <p:spPr bwMode="auto">
          <a:xfrm>
            <a:off x="781050" y="2460625"/>
            <a:ext cx="4100513" cy="646113"/>
          </a:xfrm>
          <a:prstGeom prst="rect">
            <a:avLst/>
          </a:prstGeom>
          <a:noFill/>
          <a:ln w="9525">
            <a:noFill/>
            <a:miter lim="800000"/>
            <a:headEnd/>
            <a:tailEnd/>
          </a:ln>
        </p:spPr>
        <p:txBody>
          <a:bodyPr wrap="none">
            <a:spAutoFit/>
          </a:bodyPr>
          <a:lstStyle/>
          <a:p>
            <a:r>
              <a:rPr lang="en-US" sz="3600" b="1">
                <a:solidFill>
                  <a:srgbClr val="FF0000"/>
                </a:solidFill>
                <a:latin typeface="Times New Roman" pitchFamily="18" charset="0"/>
                <a:cs typeface="Times New Roman" pitchFamily="18" charset="0"/>
              </a:rPr>
              <a:t>- Nhường cơm sẻ áo</a:t>
            </a:r>
          </a:p>
        </p:txBody>
      </p:sp>
      <p:sp>
        <p:nvSpPr>
          <p:cNvPr id="15366" name="Rectangle 8"/>
          <p:cNvSpPr>
            <a:spLocks noChangeArrowheads="1"/>
          </p:cNvSpPr>
          <p:nvPr/>
        </p:nvSpPr>
        <p:spPr bwMode="auto">
          <a:xfrm>
            <a:off x="876300" y="3570288"/>
            <a:ext cx="4479925" cy="646112"/>
          </a:xfrm>
          <a:prstGeom prst="rect">
            <a:avLst/>
          </a:prstGeom>
          <a:noFill/>
          <a:ln w="9525">
            <a:noFill/>
            <a:miter lim="800000"/>
            <a:headEnd/>
            <a:tailEnd/>
          </a:ln>
        </p:spPr>
        <p:txBody>
          <a:bodyPr wrap="none">
            <a:spAutoFit/>
          </a:bodyPr>
          <a:lstStyle/>
          <a:p>
            <a:r>
              <a:rPr lang="en-US" sz="3600" b="1">
                <a:solidFill>
                  <a:srgbClr val="FF0000"/>
                </a:solidFill>
                <a:latin typeface="Times New Roman" pitchFamily="18" charset="0"/>
                <a:cs typeface="Times New Roman" pitchFamily="18" charset="0"/>
              </a:rPr>
              <a:t>- Lá lành đùm lá rách</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5"/>
          <p:cNvSpPr>
            <a:spLocks noChangeArrowheads="1"/>
          </p:cNvSpPr>
          <p:nvPr/>
        </p:nvSpPr>
        <p:spPr bwMode="auto">
          <a:xfrm>
            <a:off x="906463" y="228600"/>
            <a:ext cx="4171950" cy="646113"/>
          </a:xfrm>
          <a:prstGeom prst="rect">
            <a:avLst/>
          </a:prstGeom>
          <a:noFill/>
          <a:ln w="9525">
            <a:noFill/>
            <a:miter lim="800000"/>
            <a:headEnd/>
            <a:tailEnd/>
          </a:ln>
        </p:spPr>
        <p:txBody>
          <a:bodyPr wrap="none">
            <a:spAutoFit/>
          </a:bodyPr>
          <a:lstStyle/>
          <a:p>
            <a:r>
              <a:rPr lang="en-US" sz="3600" b="1">
                <a:solidFill>
                  <a:srgbClr val="FF0000"/>
                </a:solidFill>
                <a:latin typeface="Times New Roman" pitchFamily="18" charset="0"/>
                <a:cs typeface="Times New Roman" pitchFamily="18" charset="0"/>
              </a:rPr>
              <a:t>- Môi hở răng lạnh: </a:t>
            </a:r>
          </a:p>
        </p:txBody>
      </p:sp>
      <p:sp>
        <p:nvSpPr>
          <p:cNvPr id="7" name="Rectangle 6"/>
          <p:cNvSpPr>
            <a:spLocks noChangeArrowheads="1"/>
          </p:cNvSpPr>
          <p:nvPr/>
        </p:nvSpPr>
        <p:spPr bwMode="auto">
          <a:xfrm>
            <a:off x="261938" y="3733800"/>
            <a:ext cx="4467225" cy="646113"/>
          </a:xfrm>
          <a:prstGeom prst="rect">
            <a:avLst/>
          </a:prstGeom>
          <a:noFill/>
          <a:ln w="9525">
            <a:noFill/>
            <a:miter lim="800000"/>
            <a:headEnd/>
            <a:tailEnd/>
          </a:ln>
        </p:spPr>
        <p:txBody>
          <a:bodyPr wrap="none">
            <a:spAutoFit/>
          </a:bodyPr>
          <a:lstStyle/>
          <a:p>
            <a:r>
              <a:rPr lang="en-US" sz="3600" b="1">
                <a:solidFill>
                  <a:srgbClr val="FF0000"/>
                </a:solidFill>
                <a:latin typeface="Times New Roman" pitchFamily="18" charset="0"/>
                <a:cs typeface="Times New Roman" pitchFamily="18" charset="0"/>
              </a:rPr>
              <a:t>- Máu chảy ruột mềm</a:t>
            </a:r>
          </a:p>
        </p:txBody>
      </p:sp>
      <p:sp>
        <p:nvSpPr>
          <p:cNvPr id="2" name="Rectangle 1"/>
          <p:cNvSpPr>
            <a:spLocks noChangeArrowheads="1"/>
          </p:cNvSpPr>
          <p:nvPr/>
        </p:nvSpPr>
        <p:spPr bwMode="auto">
          <a:xfrm>
            <a:off x="228600" y="762000"/>
            <a:ext cx="8305800" cy="2862263"/>
          </a:xfrm>
          <a:prstGeom prst="rect">
            <a:avLst/>
          </a:prstGeom>
          <a:noFill/>
          <a:ln w="9525">
            <a:noFill/>
            <a:miter lim="800000"/>
            <a:headEnd/>
            <a:tailEnd/>
          </a:ln>
        </p:spPr>
        <p:txBody>
          <a:bodyPr>
            <a:spAutoFit/>
          </a:bodyPr>
          <a:lstStyle/>
          <a:p>
            <a:pPr algn="just"/>
            <a:r>
              <a:rPr lang="en-US" sz="3600" b="1">
                <a:latin typeface="Times New Roman" pitchFamily="18" charset="0"/>
                <a:cs typeface="Times New Roman" pitchFamily="18" charset="0"/>
              </a:rPr>
              <a:t>Những người ruột thịt, gần gũi, xóm giềng của nhau phải che chở, đùm bọc nhau. Nếu mình không tốt với người thân của mình thì bản thân mình cũng chịu ảnh hưởng xấu.</a:t>
            </a:r>
          </a:p>
        </p:txBody>
      </p:sp>
      <p:sp>
        <p:nvSpPr>
          <p:cNvPr id="3" name="Rectangle 2"/>
          <p:cNvSpPr>
            <a:spLocks noChangeArrowheads="1"/>
          </p:cNvSpPr>
          <p:nvPr/>
        </p:nvSpPr>
        <p:spPr bwMode="auto">
          <a:xfrm>
            <a:off x="271463" y="4379913"/>
            <a:ext cx="8382000" cy="1446212"/>
          </a:xfrm>
          <a:prstGeom prst="rect">
            <a:avLst/>
          </a:prstGeom>
          <a:noFill/>
          <a:ln w="9525">
            <a:noFill/>
            <a:miter lim="800000"/>
            <a:headEnd/>
            <a:tailEnd/>
          </a:ln>
        </p:spPr>
        <p:txBody>
          <a:bodyPr>
            <a:spAutoFit/>
          </a:bodyPr>
          <a:lstStyle/>
          <a:p>
            <a:pPr algn="just"/>
            <a:r>
              <a:rPr lang="en-US" sz="4400" b="1">
                <a:latin typeface="Times New Roman" pitchFamily="18" charset="0"/>
                <a:cs typeface="Times New Roman" pitchFamily="18" charset="0"/>
              </a:rPr>
              <a:t>Người thân gặp hoạn nạn, mọi người khác đều đau đ</a:t>
            </a:r>
            <a:r>
              <a:rPr lang="vi-VN" sz="4400" b="1">
                <a:latin typeface="Times New Roman" pitchFamily="18" charset="0"/>
                <a:cs typeface="Times New Roman" pitchFamily="18" charset="0"/>
              </a:rPr>
              <a:t>ớn</a:t>
            </a:r>
            <a:r>
              <a:rPr lang="en-US" sz="4400" b="1">
                <a:latin typeface="Times New Roman" pitchFamily="18" charset="0"/>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arn(inVertical)">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ChangeArrowheads="1"/>
          </p:cNvSpPr>
          <p:nvPr/>
        </p:nvSpPr>
        <p:spPr bwMode="auto">
          <a:xfrm>
            <a:off x="781050" y="747713"/>
            <a:ext cx="4100513" cy="646112"/>
          </a:xfrm>
          <a:prstGeom prst="rect">
            <a:avLst/>
          </a:prstGeom>
          <a:noFill/>
          <a:ln w="9525">
            <a:noFill/>
            <a:miter lim="800000"/>
            <a:headEnd/>
            <a:tailEnd/>
          </a:ln>
        </p:spPr>
        <p:txBody>
          <a:bodyPr wrap="none">
            <a:spAutoFit/>
          </a:bodyPr>
          <a:lstStyle/>
          <a:p>
            <a:r>
              <a:rPr lang="en-US" sz="3600" b="1">
                <a:solidFill>
                  <a:srgbClr val="FF0000"/>
                </a:solidFill>
                <a:latin typeface="Times New Roman" pitchFamily="18" charset="0"/>
                <a:cs typeface="Times New Roman" pitchFamily="18" charset="0"/>
              </a:rPr>
              <a:t>- Nhường cơm sẻ áo</a:t>
            </a:r>
          </a:p>
        </p:txBody>
      </p:sp>
      <p:sp>
        <p:nvSpPr>
          <p:cNvPr id="9" name="Rectangle 8"/>
          <p:cNvSpPr>
            <a:spLocks noChangeArrowheads="1"/>
          </p:cNvSpPr>
          <p:nvPr/>
        </p:nvSpPr>
        <p:spPr bwMode="auto">
          <a:xfrm>
            <a:off x="876300" y="3894138"/>
            <a:ext cx="4479925" cy="646112"/>
          </a:xfrm>
          <a:prstGeom prst="rect">
            <a:avLst/>
          </a:prstGeom>
          <a:noFill/>
          <a:ln w="9525">
            <a:noFill/>
            <a:miter lim="800000"/>
            <a:headEnd/>
            <a:tailEnd/>
          </a:ln>
        </p:spPr>
        <p:txBody>
          <a:bodyPr wrap="none">
            <a:spAutoFit/>
          </a:bodyPr>
          <a:lstStyle/>
          <a:p>
            <a:r>
              <a:rPr lang="en-US" sz="3600" b="1">
                <a:solidFill>
                  <a:srgbClr val="FF0000"/>
                </a:solidFill>
                <a:latin typeface="Times New Roman" pitchFamily="18" charset="0"/>
                <a:cs typeface="Times New Roman" pitchFamily="18" charset="0"/>
              </a:rPr>
              <a:t>- Lá lành đùm lá rách</a:t>
            </a:r>
          </a:p>
        </p:txBody>
      </p:sp>
      <p:sp>
        <p:nvSpPr>
          <p:cNvPr id="2" name="Rectangle 1"/>
          <p:cNvSpPr>
            <a:spLocks noChangeArrowheads="1"/>
          </p:cNvSpPr>
          <p:nvPr/>
        </p:nvSpPr>
        <p:spPr bwMode="auto">
          <a:xfrm>
            <a:off x="758825" y="1600200"/>
            <a:ext cx="7732713" cy="1938338"/>
          </a:xfrm>
          <a:prstGeom prst="rect">
            <a:avLst/>
          </a:prstGeom>
          <a:noFill/>
          <a:ln w="9525">
            <a:noFill/>
            <a:miter lim="800000"/>
            <a:headEnd/>
            <a:tailEnd/>
          </a:ln>
        </p:spPr>
        <p:txBody>
          <a:bodyPr>
            <a:spAutoFit/>
          </a:bodyPr>
          <a:lstStyle/>
          <a:p>
            <a:pPr algn="just"/>
            <a:r>
              <a:rPr lang="en-US" sz="4000" b="1">
                <a:latin typeface="Times New Roman" pitchFamily="18" charset="0"/>
                <a:cs typeface="Times New Roman" pitchFamily="18" charset="0"/>
              </a:rPr>
              <a:t>Khuyên con người phải biết giúp đỡ,  san sẻ cho nhau lúc khó khăn hoạn nạn.</a:t>
            </a:r>
          </a:p>
        </p:txBody>
      </p:sp>
      <p:sp>
        <p:nvSpPr>
          <p:cNvPr id="3" name="Rectangle 2"/>
          <p:cNvSpPr>
            <a:spLocks noChangeArrowheads="1"/>
          </p:cNvSpPr>
          <p:nvPr/>
        </p:nvSpPr>
        <p:spPr bwMode="auto">
          <a:xfrm>
            <a:off x="706438" y="4572000"/>
            <a:ext cx="7731125" cy="1323975"/>
          </a:xfrm>
          <a:prstGeom prst="rect">
            <a:avLst/>
          </a:prstGeom>
          <a:noFill/>
          <a:ln w="9525">
            <a:noFill/>
            <a:miter lim="800000"/>
            <a:headEnd/>
            <a:tailEnd/>
          </a:ln>
        </p:spPr>
        <p:txBody>
          <a:bodyPr>
            <a:spAutoFit/>
          </a:bodyPr>
          <a:lstStyle/>
          <a:p>
            <a:r>
              <a:rPr lang="en-US" sz="4000" b="1">
                <a:latin typeface="Times New Roman" pitchFamily="18" charset="0"/>
                <a:cs typeface="Times New Roman" pitchFamily="18" charset="0"/>
              </a:rPr>
              <a:t>Khuyên những người có điều kiện giúp đỡ người khó khăn.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down)">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circle(in)">
                                      <p:cBhvr>
                                        <p:cTn id="1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 grpId="0"/>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ChangeArrowheads="1"/>
          </p:cNvSpPr>
          <p:nvPr/>
        </p:nvSpPr>
        <p:spPr bwMode="auto">
          <a:xfrm>
            <a:off x="304800" y="152400"/>
            <a:ext cx="8686800" cy="6002338"/>
          </a:xfrm>
          <a:prstGeom prst="rect">
            <a:avLst/>
          </a:prstGeom>
          <a:noFill/>
          <a:ln w="9525">
            <a:noFill/>
            <a:miter lim="800000"/>
            <a:headEnd/>
            <a:tailEnd/>
          </a:ln>
        </p:spPr>
        <p:txBody>
          <a:bodyPr>
            <a:spAutoFit/>
          </a:bodyPr>
          <a:lstStyle/>
          <a:p>
            <a:pPr algn="just"/>
            <a:r>
              <a:rPr lang="en-US" sz="3200" b="1" i="1">
                <a:latin typeface="Times New Roman" pitchFamily="18" charset="0"/>
                <a:cs typeface="Times New Roman" pitchFamily="18" charset="0"/>
              </a:rPr>
              <a:t>* </a:t>
            </a:r>
            <a:r>
              <a:rPr lang="en-US" sz="3200" b="1" i="1">
                <a:solidFill>
                  <a:srgbClr val="FF0000"/>
                </a:solidFill>
                <a:latin typeface="Times New Roman" pitchFamily="18" charset="0"/>
                <a:cs typeface="Times New Roman" pitchFamily="18" charset="0"/>
              </a:rPr>
              <a:t>Môi hở răng lạnh</a:t>
            </a:r>
            <a:r>
              <a:rPr lang="en-US" sz="3200" b="1">
                <a:solidFill>
                  <a:srgbClr val="FF0000"/>
                </a:solidFill>
                <a:latin typeface="Times New Roman" pitchFamily="18" charset="0"/>
                <a:cs typeface="Times New Roman" pitchFamily="18" charset="0"/>
              </a:rPr>
              <a:t>: </a:t>
            </a:r>
            <a:r>
              <a:rPr lang="en-US" sz="3200" b="1">
                <a:latin typeface="Times New Roman" pitchFamily="18" charset="0"/>
                <a:cs typeface="Times New Roman" pitchFamily="18" charset="0"/>
              </a:rPr>
              <a:t>Những người ruột thịt, gần gũi, xóm giềng của nhau phải che chở, đùm bọc nhau. Nếu mình không tốt với người thân của mình thì bản thân mình cũng chịu ảnh hưởng xấu.</a:t>
            </a:r>
          </a:p>
          <a:p>
            <a:pPr algn="just"/>
            <a:r>
              <a:rPr lang="en-US" sz="3200" b="1" i="1">
                <a:solidFill>
                  <a:srgbClr val="FF0000"/>
                </a:solidFill>
                <a:latin typeface="Times New Roman" pitchFamily="18" charset="0"/>
                <a:cs typeface="Times New Roman" pitchFamily="18" charset="0"/>
              </a:rPr>
              <a:t>* Máu chảy ruột mềm</a:t>
            </a:r>
            <a:r>
              <a:rPr lang="en-US" sz="3200" b="1">
                <a:solidFill>
                  <a:srgbClr val="FF0000"/>
                </a:solidFill>
                <a:latin typeface="Times New Roman" pitchFamily="18" charset="0"/>
                <a:cs typeface="Times New Roman" pitchFamily="18" charset="0"/>
              </a:rPr>
              <a:t>: </a:t>
            </a:r>
            <a:r>
              <a:rPr lang="en-US" sz="3200" b="1">
                <a:latin typeface="Times New Roman" pitchFamily="18" charset="0"/>
                <a:cs typeface="Times New Roman" pitchFamily="18" charset="0"/>
              </a:rPr>
              <a:t>Người thân gặp hoạn nạn, mọi người khác đều đau đ</a:t>
            </a:r>
            <a:r>
              <a:rPr lang="vi-VN" sz="3200" b="1">
                <a:latin typeface="Times New Roman" pitchFamily="18" charset="0"/>
                <a:cs typeface="Times New Roman" pitchFamily="18" charset="0"/>
              </a:rPr>
              <a:t>ớn</a:t>
            </a:r>
            <a:r>
              <a:rPr lang="en-US" sz="3200" b="1">
                <a:latin typeface="Times New Roman" pitchFamily="18" charset="0"/>
                <a:cs typeface="Times New Roman" pitchFamily="18" charset="0"/>
              </a:rPr>
              <a:t>.</a:t>
            </a:r>
          </a:p>
          <a:p>
            <a:pPr algn="just"/>
            <a:r>
              <a:rPr lang="en-US" sz="3200" b="1" i="1">
                <a:latin typeface="Times New Roman" pitchFamily="18" charset="0"/>
                <a:cs typeface="Times New Roman" pitchFamily="18" charset="0"/>
              </a:rPr>
              <a:t>* </a:t>
            </a:r>
            <a:r>
              <a:rPr lang="en-US" sz="3200" b="1" i="1">
                <a:solidFill>
                  <a:srgbClr val="FF0000"/>
                </a:solidFill>
                <a:latin typeface="Times New Roman" pitchFamily="18" charset="0"/>
                <a:cs typeface="Times New Roman" pitchFamily="18" charset="0"/>
              </a:rPr>
              <a:t>Nhường cơm sẻ áo</a:t>
            </a:r>
            <a:r>
              <a:rPr lang="en-US" sz="3200" b="1">
                <a:solidFill>
                  <a:srgbClr val="FF0000"/>
                </a:solidFill>
                <a:latin typeface="Times New Roman" pitchFamily="18" charset="0"/>
                <a:cs typeface="Times New Roman" pitchFamily="18" charset="0"/>
              </a:rPr>
              <a:t>: </a:t>
            </a:r>
            <a:r>
              <a:rPr lang="en-US" sz="3200" b="1">
                <a:latin typeface="Times New Roman" pitchFamily="18" charset="0"/>
                <a:cs typeface="Times New Roman" pitchFamily="18" charset="0"/>
              </a:rPr>
              <a:t>Khuyên con người phải biết giúp đỡ,  san sẻ cho nhau lúc khó khăn hoạn nạn.</a:t>
            </a:r>
          </a:p>
          <a:p>
            <a:pPr algn="just"/>
            <a:r>
              <a:rPr lang="en-US" sz="3200" b="1" i="1">
                <a:latin typeface="Times New Roman" pitchFamily="18" charset="0"/>
                <a:cs typeface="Times New Roman" pitchFamily="18" charset="0"/>
              </a:rPr>
              <a:t>* </a:t>
            </a:r>
            <a:r>
              <a:rPr lang="en-US" sz="3200" b="1" i="1">
                <a:solidFill>
                  <a:srgbClr val="FF0000"/>
                </a:solidFill>
                <a:latin typeface="Times New Roman" pitchFamily="18" charset="0"/>
                <a:cs typeface="Times New Roman" pitchFamily="18" charset="0"/>
              </a:rPr>
              <a:t>Lá lành đùm lá rách</a:t>
            </a:r>
            <a:r>
              <a:rPr lang="en-US" sz="3200" b="1">
                <a:solidFill>
                  <a:srgbClr val="FF0000"/>
                </a:solidFill>
                <a:latin typeface="Times New Roman" pitchFamily="18" charset="0"/>
                <a:cs typeface="Times New Roman" pitchFamily="18" charset="0"/>
              </a:rPr>
              <a:t>:</a:t>
            </a:r>
            <a:r>
              <a:rPr lang="en-US" sz="3200" b="1">
                <a:latin typeface="Times New Roman" pitchFamily="18" charset="0"/>
                <a:cs typeface="Times New Roman" pitchFamily="18" charset="0"/>
              </a:rPr>
              <a:t> Khuyên những người có điều kiện giúp đỡ người khó khăn.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Text Box 4"/>
          <p:cNvSpPr txBox="1">
            <a:spLocks noChangeArrowheads="1"/>
          </p:cNvSpPr>
          <p:nvPr/>
        </p:nvSpPr>
        <p:spPr bwMode="auto">
          <a:xfrm>
            <a:off x="609600" y="2133600"/>
            <a:ext cx="6019800" cy="523875"/>
          </a:xfrm>
          <a:prstGeom prst="rect">
            <a:avLst/>
          </a:prstGeom>
          <a:noFill/>
          <a:ln w="9525">
            <a:noFill/>
            <a:miter lim="800000"/>
            <a:headEnd/>
            <a:tailEnd/>
          </a:ln>
        </p:spPr>
        <p:txBody>
          <a:bodyPr>
            <a:spAutoFit/>
          </a:bodyPr>
          <a:lstStyle/>
          <a:p>
            <a:pPr>
              <a:spcBef>
                <a:spcPct val="50000"/>
              </a:spcBef>
            </a:pPr>
            <a:r>
              <a:rPr lang="en-US" sz="2800">
                <a:latin typeface="Times New Roman" pitchFamily="18" charset="0"/>
                <a:cs typeface="Times New Roman" pitchFamily="18" charset="0"/>
              </a:rPr>
              <a:t>?. Theo bạn: Tiếng dùng để làm gì ? </a:t>
            </a:r>
          </a:p>
        </p:txBody>
      </p:sp>
      <p:sp>
        <p:nvSpPr>
          <p:cNvPr id="37893" name="Text Box 5"/>
          <p:cNvSpPr txBox="1">
            <a:spLocks noChangeArrowheads="1"/>
          </p:cNvSpPr>
          <p:nvPr/>
        </p:nvSpPr>
        <p:spPr bwMode="auto">
          <a:xfrm>
            <a:off x="838200" y="2133600"/>
            <a:ext cx="8305800" cy="523875"/>
          </a:xfrm>
          <a:prstGeom prst="rect">
            <a:avLst/>
          </a:prstGeom>
          <a:noFill/>
          <a:ln w="9525">
            <a:noFill/>
            <a:miter lim="800000"/>
            <a:headEnd/>
            <a:tailEnd/>
          </a:ln>
        </p:spPr>
        <p:txBody>
          <a:bodyPr>
            <a:spAutoFit/>
          </a:bodyPr>
          <a:lstStyle/>
          <a:p>
            <a:pPr>
              <a:spcBef>
                <a:spcPct val="50000"/>
              </a:spcBef>
            </a:pPr>
            <a:r>
              <a:rPr lang="en-US" sz="2800">
                <a:solidFill>
                  <a:srgbClr val="0000CC"/>
                </a:solidFill>
                <a:latin typeface="Times New Roman" pitchFamily="18" charset="0"/>
                <a:cs typeface="Times New Roman" pitchFamily="18" charset="0"/>
              </a:rPr>
              <a:t>Tiếng dùng để cấu tạo nên  từ, có </a:t>
            </a:r>
            <a:r>
              <a:rPr lang="en-US" sz="2800">
                <a:solidFill>
                  <a:srgbClr val="FF5050"/>
                </a:solidFill>
                <a:latin typeface="Times New Roman" pitchFamily="18" charset="0"/>
                <a:cs typeface="Times New Roman" pitchFamily="18" charset="0"/>
              </a:rPr>
              <a:t>từ đơn </a:t>
            </a:r>
            <a:r>
              <a:rPr lang="en-US" sz="2800">
                <a:solidFill>
                  <a:srgbClr val="0000CC"/>
                </a:solidFill>
                <a:latin typeface="Times New Roman" pitchFamily="18" charset="0"/>
                <a:cs typeface="Times New Roman" pitchFamily="18" charset="0"/>
              </a:rPr>
              <a:t>và có</a:t>
            </a:r>
            <a:r>
              <a:rPr lang="en-US" sz="2800">
                <a:solidFill>
                  <a:srgbClr val="FF5050"/>
                </a:solidFill>
                <a:latin typeface="Times New Roman" pitchFamily="18" charset="0"/>
                <a:cs typeface="Times New Roman" pitchFamily="18" charset="0"/>
              </a:rPr>
              <a:t> từ phức</a:t>
            </a:r>
            <a:endParaRPr lang="en-US" sz="2800" b="1" i="1">
              <a:solidFill>
                <a:srgbClr val="FF5050"/>
              </a:solidFill>
              <a:latin typeface="Times New Roman" pitchFamily="18" charset="0"/>
              <a:cs typeface="Times New Roman" pitchFamily="18" charset="0"/>
            </a:endParaRPr>
          </a:p>
        </p:txBody>
      </p:sp>
      <p:sp>
        <p:nvSpPr>
          <p:cNvPr id="37894" name="Text Box 6"/>
          <p:cNvSpPr txBox="1">
            <a:spLocks noChangeArrowheads="1"/>
          </p:cNvSpPr>
          <p:nvPr/>
        </p:nvSpPr>
        <p:spPr bwMode="auto">
          <a:xfrm>
            <a:off x="685800" y="2590800"/>
            <a:ext cx="7467600" cy="523875"/>
          </a:xfrm>
          <a:prstGeom prst="rect">
            <a:avLst/>
          </a:prstGeom>
          <a:noFill/>
          <a:ln w="9525">
            <a:noFill/>
            <a:miter lim="800000"/>
            <a:headEnd/>
            <a:tailEnd/>
          </a:ln>
        </p:spPr>
        <p:txBody>
          <a:bodyPr>
            <a:spAutoFit/>
          </a:bodyPr>
          <a:lstStyle/>
          <a:p>
            <a:pPr>
              <a:spcBef>
                <a:spcPct val="50000"/>
              </a:spcBef>
            </a:pPr>
            <a:r>
              <a:rPr lang="en-US" sz="2800">
                <a:latin typeface="Times New Roman" pitchFamily="18" charset="0"/>
                <a:cs typeface="Times New Roman" pitchFamily="18" charset="0"/>
              </a:rPr>
              <a:t>?Thế nào là </a:t>
            </a:r>
            <a:r>
              <a:rPr lang="en-US" sz="2800">
                <a:solidFill>
                  <a:srgbClr val="FF5050"/>
                </a:solidFill>
                <a:latin typeface="Times New Roman" pitchFamily="18" charset="0"/>
                <a:cs typeface="Times New Roman" pitchFamily="18" charset="0"/>
              </a:rPr>
              <a:t>từ đơn</a:t>
            </a:r>
            <a:r>
              <a:rPr lang="en-US" sz="2800">
                <a:latin typeface="Times New Roman" pitchFamily="18" charset="0"/>
                <a:cs typeface="Times New Roman" pitchFamily="18" charset="0"/>
              </a:rPr>
              <a:t>? bạn hãy lấy 1 ví dụ về </a:t>
            </a:r>
            <a:r>
              <a:rPr lang="en-US" sz="2800">
                <a:solidFill>
                  <a:srgbClr val="FF5050"/>
                </a:solidFill>
                <a:latin typeface="Times New Roman" pitchFamily="18" charset="0"/>
                <a:cs typeface="Times New Roman" pitchFamily="18" charset="0"/>
              </a:rPr>
              <a:t>từ đơn</a:t>
            </a:r>
            <a:r>
              <a:rPr lang="en-US" sz="2800">
                <a:latin typeface="Times New Roman" pitchFamily="18" charset="0"/>
                <a:cs typeface="Times New Roman" pitchFamily="18" charset="0"/>
              </a:rPr>
              <a:t>? </a:t>
            </a:r>
          </a:p>
        </p:txBody>
      </p:sp>
      <p:sp>
        <p:nvSpPr>
          <p:cNvPr id="10" name="Text Box 6"/>
          <p:cNvSpPr txBox="1">
            <a:spLocks noChangeArrowheads="1"/>
          </p:cNvSpPr>
          <p:nvPr/>
        </p:nvSpPr>
        <p:spPr bwMode="auto">
          <a:xfrm>
            <a:off x="533400" y="3200400"/>
            <a:ext cx="7924800" cy="523875"/>
          </a:xfrm>
          <a:prstGeom prst="rect">
            <a:avLst/>
          </a:prstGeom>
          <a:noFill/>
          <a:ln w="9525">
            <a:noFill/>
            <a:miter lim="800000"/>
            <a:headEnd/>
            <a:tailEnd/>
          </a:ln>
        </p:spPr>
        <p:txBody>
          <a:bodyPr>
            <a:spAutoFit/>
          </a:bodyPr>
          <a:lstStyle/>
          <a:p>
            <a:pPr>
              <a:spcBef>
                <a:spcPct val="50000"/>
              </a:spcBef>
            </a:pPr>
            <a:r>
              <a:rPr lang="en-US" sz="2800">
                <a:latin typeface="Times New Roman" pitchFamily="18" charset="0"/>
                <a:cs typeface="Times New Roman" pitchFamily="18" charset="0"/>
              </a:rPr>
              <a:t>? Thế nào là </a:t>
            </a:r>
            <a:r>
              <a:rPr lang="en-US" sz="2800">
                <a:solidFill>
                  <a:srgbClr val="FF5050"/>
                </a:solidFill>
                <a:latin typeface="Times New Roman" pitchFamily="18" charset="0"/>
                <a:cs typeface="Times New Roman" pitchFamily="18" charset="0"/>
              </a:rPr>
              <a:t>từ phức </a:t>
            </a:r>
            <a:r>
              <a:rPr lang="en-US" sz="2800">
                <a:latin typeface="Times New Roman" pitchFamily="18" charset="0"/>
                <a:cs typeface="Times New Roman" pitchFamily="18" charset="0"/>
              </a:rPr>
              <a:t>Bạn hãy lấy 1 ví dụ về </a:t>
            </a:r>
            <a:r>
              <a:rPr lang="en-US" sz="2800">
                <a:solidFill>
                  <a:srgbClr val="FF5050"/>
                </a:solidFill>
                <a:latin typeface="Times New Roman" pitchFamily="18" charset="0"/>
                <a:cs typeface="Times New Roman" pitchFamily="18" charset="0"/>
              </a:rPr>
              <a:t>từ phức</a:t>
            </a:r>
            <a:r>
              <a:rPr lang="en-US" sz="2800">
                <a:latin typeface="Times New Roman" pitchFamily="18" charset="0"/>
                <a:cs typeface="Times New Roman" pitchFamily="18" charset="0"/>
              </a:rPr>
              <a:t>? </a:t>
            </a:r>
          </a:p>
        </p:txBody>
      </p:sp>
      <p:sp>
        <p:nvSpPr>
          <p:cNvPr id="5127" name="Rectangle 2"/>
          <p:cNvSpPr>
            <a:spLocks noGrp="1" noChangeArrowheads="1"/>
          </p:cNvSpPr>
          <p:nvPr>
            <p:ph type="title"/>
          </p:nvPr>
        </p:nvSpPr>
        <p:spPr>
          <a:xfrm>
            <a:off x="1219200" y="1371600"/>
            <a:ext cx="3581400" cy="762000"/>
          </a:xfrm>
        </p:spPr>
        <p:txBody>
          <a:bodyPr/>
          <a:lstStyle/>
          <a:p>
            <a:pPr eaLnBrk="1" hangingPunct="1"/>
            <a:r>
              <a:rPr lang="en-US" sz="3200" b="1" dirty="0" smtClean="0">
                <a:solidFill>
                  <a:srgbClr val="CC0000"/>
                </a:solidFill>
              </a:rPr>
              <a:t>ÔN BÀI CŨ :</a:t>
            </a:r>
          </a:p>
        </p:txBody>
      </p:sp>
      <p:sp>
        <p:nvSpPr>
          <p:cNvPr id="9" name="Text Box 5"/>
          <p:cNvSpPr txBox="1">
            <a:spLocks noChangeArrowheads="1"/>
          </p:cNvSpPr>
          <p:nvPr/>
        </p:nvSpPr>
        <p:spPr bwMode="auto">
          <a:xfrm>
            <a:off x="1066800" y="2590800"/>
            <a:ext cx="5105400" cy="523875"/>
          </a:xfrm>
          <a:prstGeom prst="rect">
            <a:avLst/>
          </a:prstGeom>
          <a:noFill/>
          <a:ln w="9525">
            <a:noFill/>
            <a:miter lim="800000"/>
            <a:headEnd/>
            <a:tailEnd/>
          </a:ln>
        </p:spPr>
        <p:txBody>
          <a:bodyPr>
            <a:spAutoFit/>
          </a:bodyPr>
          <a:lstStyle/>
          <a:p>
            <a:pPr>
              <a:spcBef>
                <a:spcPct val="50000"/>
              </a:spcBef>
            </a:pPr>
            <a:r>
              <a:rPr lang="en-US" sz="2800" b="1" i="1">
                <a:solidFill>
                  <a:srgbClr val="FF0000"/>
                </a:solidFill>
                <a:latin typeface="Times New Roman" pitchFamily="18" charset="0"/>
                <a:cs typeface="Times New Roman" pitchFamily="18" charset="0"/>
              </a:rPr>
              <a:t>- Từ đơn</a:t>
            </a:r>
            <a:r>
              <a:rPr lang="en-US" sz="2800">
                <a:solidFill>
                  <a:srgbClr val="0000CC"/>
                </a:solidFill>
                <a:latin typeface="Times New Roman" pitchFamily="18" charset="0"/>
                <a:cs typeface="Times New Roman" pitchFamily="18" charset="0"/>
              </a:rPr>
              <a:t>.là từ chỉ gồm một tiếng</a:t>
            </a:r>
            <a:endParaRPr lang="en-US" sz="2800" b="1" i="1">
              <a:solidFill>
                <a:srgbClr val="0000CC"/>
              </a:solidFill>
              <a:latin typeface="Times New Roman" pitchFamily="18" charset="0"/>
              <a:cs typeface="Times New Roman" pitchFamily="18" charset="0"/>
            </a:endParaRPr>
          </a:p>
        </p:txBody>
      </p:sp>
      <p:sp>
        <p:nvSpPr>
          <p:cNvPr id="11" name="Text Box 5"/>
          <p:cNvSpPr txBox="1">
            <a:spLocks noChangeArrowheads="1"/>
          </p:cNvSpPr>
          <p:nvPr/>
        </p:nvSpPr>
        <p:spPr bwMode="auto">
          <a:xfrm>
            <a:off x="990600" y="3276600"/>
            <a:ext cx="6781800" cy="523875"/>
          </a:xfrm>
          <a:prstGeom prst="rect">
            <a:avLst/>
          </a:prstGeom>
          <a:noFill/>
          <a:ln w="9525">
            <a:noFill/>
            <a:miter lim="800000"/>
            <a:headEnd/>
            <a:tailEnd/>
          </a:ln>
        </p:spPr>
        <p:txBody>
          <a:bodyPr>
            <a:spAutoFit/>
          </a:bodyPr>
          <a:lstStyle/>
          <a:p>
            <a:pPr>
              <a:spcBef>
                <a:spcPct val="50000"/>
              </a:spcBef>
            </a:pPr>
            <a:r>
              <a:rPr lang="en-US" sz="2800" b="1" i="1">
                <a:solidFill>
                  <a:srgbClr val="FF0000"/>
                </a:solidFill>
                <a:latin typeface="Times New Roman" pitchFamily="18" charset="0"/>
                <a:cs typeface="Times New Roman" pitchFamily="18" charset="0"/>
              </a:rPr>
              <a:t>- Từ phức</a:t>
            </a:r>
            <a:r>
              <a:rPr lang="en-US" sz="2800">
                <a:solidFill>
                  <a:srgbClr val="0000CC"/>
                </a:solidFill>
                <a:latin typeface="Times New Roman" pitchFamily="18" charset="0"/>
                <a:cs typeface="Times New Roman" pitchFamily="18" charset="0"/>
              </a:rPr>
              <a:t>.là từ chỉ gồm hai hay nhiều  tiếng</a:t>
            </a:r>
            <a:endParaRPr lang="en-US" sz="2800" b="1" i="1">
              <a:solidFill>
                <a:srgbClr val="0000CC"/>
              </a:solidFill>
              <a:latin typeface="Times New Roman" pitchFamily="18" charset="0"/>
              <a:cs typeface="Times New Roman" pitchFamily="18" charset="0"/>
            </a:endParaRPr>
          </a:p>
        </p:txBody>
      </p:sp>
      <p:sp>
        <p:nvSpPr>
          <p:cNvPr id="12" name="Text Box 5"/>
          <p:cNvSpPr txBox="1">
            <a:spLocks noChangeArrowheads="1"/>
          </p:cNvSpPr>
          <p:nvPr/>
        </p:nvSpPr>
        <p:spPr bwMode="auto">
          <a:xfrm>
            <a:off x="990600" y="3657600"/>
            <a:ext cx="6781800" cy="954088"/>
          </a:xfrm>
          <a:prstGeom prst="rect">
            <a:avLst/>
          </a:prstGeom>
          <a:noFill/>
          <a:ln w="9525">
            <a:noFill/>
            <a:miter lim="800000"/>
            <a:headEnd/>
            <a:tailEnd/>
          </a:ln>
        </p:spPr>
        <p:txBody>
          <a:bodyPr>
            <a:spAutoFit/>
          </a:bodyPr>
          <a:lstStyle/>
          <a:p>
            <a:pPr>
              <a:spcBef>
                <a:spcPct val="50000"/>
              </a:spcBef>
            </a:pPr>
            <a:r>
              <a:rPr lang="en-US" sz="2800" b="1" i="1">
                <a:solidFill>
                  <a:srgbClr val="FF0000"/>
                </a:solidFill>
                <a:latin typeface="Times New Roman" pitchFamily="18" charset="0"/>
                <a:cs typeface="Times New Roman" pitchFamily="18" charset="0"/>
              </a:rPr>
              <a:t>- Từ phức</a:t>
            </a:r>
            <a:r>
              <a:rPr lang="en-US" sz="2800">
                <a:solidFill>
                  <a:srgbClr val="0000CC"/>
                </a:solidFill>
                <a:latin typeface="Times New Roman" pitchFamily="18" charset="0"/>
                <a:cs typeface="Times New Roman" pitchFamily="18" charset="0"/>
              </a:rPr>
              <a:t>. gồm ba tiếng : chuồn chuồn nước, sát sàn sạt, </a:t>
            </a:r>
            <a:endParaRPr lang="en-US" sz="2800" b="1" i="1">
              <a:solidFill>
                <a:srgbClr val="0000CC"/>
              </a:solidFill>
              <a:latin typeface="Times New Roman" pitchFamily="18" charset="0"/>
              <a:cs typeface="Times New Roman" pitchFamily="18" charset="0"/>
            </a:endParaRPr>
          </a:p>
        </p:txBody>
      </p:sp>
      <p:sp>
        <p:nvSpPr>
          <p:cNvPr id="13" name="Text Box 5"/>
          <p:cNvSpPr txBox="1">
            <a:spLocks noChangeArrowheads="1"/>
          </p:cNvSpPr>
          <p:nvPr/>
        </p:nvSpPr>
        <p:spPr bwMode="auto">
          <a:xfrm>
            <a:off x="990600" y="4495800"/>
            <a:ext cx="6781800" cy="954088"/>
          </a:xfrm>
          <a:prstGeom prst="rect">
            <a:avLst/>
          </a:prstGeom>
          <a:noFill/>
          <a:ln w="9525">
            <a:noFill/>
            <a:miter lim="800000"/>
            <a:headEnd/>
            <a:tailEnd/>
          </a:ln>
        </p:spPr>
        <p:txBody>
          <a:bodyPr>
            <a:spAutoFit/>
          </a:bodyPr>
          <a:lstStyle/>
          <a:p>
            <a:pPr>
              <a:spcBef>
                <a:spcPct val="50000"/>
              </a:spcBef>
            </a:pPr>
            <a:r>
              <a:rPr lang="en-US" sz="2800" b="1" i="1">
                <a:solidFill>
                  <a:srgbClr val="FF0000"/>
                </a:solidFill>
                <a:latin typeface="Times New Roman" pitchFamily="18" charset="0"/>
                <a:cs typeface="Times New Roman" pitchFamily="18" charset="0"/>
              </a:rPr>
              <a:t>- Từ phức</a:t>
            </a:r>
            <a:r>
              <a:rPr lang="en-US" sz="2800">
                <a:solidFill>
                  <a:srgbClr val="0000CC"/>
                </a:solidFill>
                <a:latin typeface="Times New Roman" pitchFamily="18" charset="0"/>
                <a:cs typeface="Times New Roman" pitchFamily="18" charset="0"/>
              </a:rPr>
              <a:t>. gồm bốn tiếng : trùng trùng điệp điệp, nhí nha nhí nhảnh, lủng cà lủng củng….</a:t>
            </a:r>
            <a:endParaRPr lang="en-US" sz="2800" b="1" i="1">
              <a:solidFill>
                <a:srgbClr val="0000CC"/>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7892"/>
                                        </p:tgtEl>
                                        <p:attrNameLst>
                                          <p:attrName>style.visibility</p:attrName>
                                        </p:attrNameLst>
                                      </p:cBhvr>
                                      <p:to>
                                        <p:strVal val="visible"/>
                                      </p:to>
                                    </p:set>
                                    <p:animEffect transition="in" filter="diamond(in)">
                                      <p:cBhvr>
                                        <p:cTn id="7" dur="2000"/>
                                        <p:tgtEl>
                                          <p:spTgt spid="37892"/>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xit" presetSubtype="0" fill="hold" grpId="1" nodeType="clickEffect">
                                  <p:stCondLst>
                                    <p:cond delay="0"/>
                                  </p:stCondLst>
                                  <p:childTnLst>
                                    <p:anim calcmode="lin" valueType="num">
                                      <p:cBhvr>
                                        <p:cTn id="11" dur="1000"/>
                                        <p:tgtEl>
                                          <p:spTgt spid="37892"/>
                                        </p:tgtEl>
                                        <p:attrNameLst>
                                          <p:attrName>ppt_x</p:attrName>
                                        </p:attrNameLst>
                                      </p:cBhvr>
                                      <p:tavLst>
                                        <p:tav tm="0">
                                          <p:val>
                                            <p:strVal val="ppt_x"/>
                                          </p:val>
                                        </p:tav>
                                        <p:tav tm="100000">
                                          <p:val>
                                            <p:strVal val="ppt_x-.2"/>
                                          </p:val>
                                        </p:tav>
                                      </p:tavLst>
                                    </p:anim>
                                    <p:anim calcmode="lin" valueType="num">
                                      <p:cBhvr>
                                        <p:cTn id="12" dur="1000"/>
                                        <p:tgtEl>
                                          <p:spTgt spid="37892"/>
                                        </p:tgtEl>
                                        <p:attrNameLst>
                                          <p:attrName>ppt_y</p:attrName>
                                        </p:attrNameLst>
                                      </p:cBhvr>
                                      <p:tavLst>
                                        <p:tav tm="0">
                                          <p:val>
                                            <p:strVal val="ppt_y"/>
                                          </p:val>
                                        </p:tav>
                                        <p:tav tm="100000">
                                          <p:val>
                                            <p:strVal val="ppt_y"/>
                                          </p:val>
                                        </p:tav>
                                      </p:tavLst>
                                    </p:anim>
                                    <p:animEffect transition="out" filter="fade">
                                      <p:cBhvr>
                                        <p:cTn id="13" dur="1000"/>
                                        <p:tgtEl>
                                          <p:spTgt spid="37892"/>
                                        </p:tgtEl>
                                      </p:cBhvr>
                                    </p:animEffect>
                                    <p:set>
                                      <p:cBhvr>
                                        <p:cTn id="14" dur="1" fill="hold">
                                          <p:stCondLst>
                                            <p:cond delay="999"/>
                                          </p:stCondLst>
                                        </p:cTn>
                                        <p:tgtEl>
                                          <p:spTgt spid="37892"/>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0" presetClass="entr" presetSubtype="0" fill="hold" grpId="0" nodeType="clickEffect">
                                  <p:stCondLst>
                                    <p:cond delay="0"/>
                                  </p:stCondLst>
                                  <p:childTnLst>
                                    <p:set>
                                      <p:cBhvr>
                                        <p:cTn id="18" dur="1" fill="hold">
                                          <p:stCondLst>
                                            <p:cond delay="0"/>
                                          </p:stCondLst>
                                        </p:cTn>
                                        <p:tgtEl>
                                          <p:spTgt spid="37893"/>
                                        </p:tgtEl>
                                        <p:attrNameLst>
                                          <p:attrName>style.visibility</p:attrName>
                                        </p:attrNameLst>
                                      </p:cBhvr>
                                      <p:to>
                                        <p:strVal val="visible"/>
                                      </p:to>
                                    </p:set>
                                    <p:animEffect transition="in" filter="wedge">
                                      <p:cBhvr>
                                        <p:cTn id="19" dur="2000"/>
                                        <p:tgtEl>
                                          <p:spTgt spid="37893"/>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8" presetClass="entr" presetSubtype="16" fill="hold" grpId="0" nodeType="clickEffect">
                                  <p:stCondLst>
                                    <p:cond delay="0"/>
                                  </p:stCondLst>
                                  <p:childTnLst>
                                    <p:set>
                                      <p:cBhvr>
                                        <p:cTn id="23" dur="1" fill="hold">
                                          <p:stCondLst>
                                            <p:cond delay="0"/>
                                          </p:stCondLst>
                                        </p:cTn>
                                        <p:tgtEl>
                                          <p:spTgt spid="37894"/>
                                        </p:tgtEl>
                                        <p:attrNameLst>
                                          <p:attrName>style.visibility</p:attrName>
                                        </p:attrNameLst>
                                      </p:cBhvr>
                                      <p:to>
                                        <p:strVal val="visible"/>
                                      </p:to>
                                    </p:set>
                                    <p:animEffect transition="in" filter="diamond(in)">
                                      <p:cBhvr>
                                        <p:cTn id="24" dur="2000"/>
                                        <p:tgtEl>
                                          <p:spTgt spid="37894"/>
                                        </p:tgtEl>
                                      </p:cBhvr>
                                    </p:animEffect>
                                  </p:childTnLst>
                                </p:cTn>
                              </p:par>
                            </p:childTnLst>
                          </p:cTn>
                        </p:par>
                      </p:childTnLst>
                    </p:cTn>
                  </p:par>
                  <p:par>
                    <p:cTn id="25" fill="hold">
                      <p:stCondLst>
                        <p:cond delay="indefinite"/>
                      </p:stCondLst>
                      <p:childTnLst>
                        <p:par>
                          <p:cTn id="26" fill="hold">
                            <p:stCondLst>
                              <p:cond delay="0"/>
                            </p:stCondLst>
                            <p:childTnLst>
                              <p:par>
                                <p:cTn id="27" presetID="8" presetClass="exit" presetSubtype="16" fill="hold" grpId="1" nodeType="clickEffect">
                                  <p:stCondLst>
                                    <p:cond delay="0"/>
                                  </p:stCondLst>
                                  <p:childTnLst>
                                    <p:animEffect transition="out" filter="diamond(in)">
                                      <p:cBhvr>
                                        <p:cTn id="28" dur="2000"/>
                                        <p:tgtEl>
                                          <p:spTgt spid="37894"/>
                                        </p:tgtEl>
                                      </p:cBhvr>
                                    </p:animEffect>
                                    <p:set>
                                      <p:cBhvr>
                                        <p:cTn id="29" dur="1" fill="hold">
                                          <p:stCondLst>
                                            <p:cond delay="1999"/>
                                          </p:stCondLst>
                                        </p:cTn>
                                        <p:tgtEl>
                                          <p:spTgt spid="37894"/>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24" presetClass="entr" presetSubtype="0" fill="hold" grpId="0" nodeType="clickEffect">
                                  <p:stCondLst>
                                    <p:cond delay="0"/>
                                  </p:stCondLst>
                                  <p:childTnLst>
                                    <p:set>
                                      <p:cBhvr>
                                        <p:cTn id="33" dur="1" fill="hold">
                                          <p:stCondLst>
                                            <p:cond delay="0"/>
                                          </p:stCondLst>
                                        </p:cTn>
                                        <p:tgtEl>
                                          <p:spTgt spid="9"/>
                                        </p:tgtEl>
                                        <p:attrNameLst>
                                          <p:attrName>style.visibility</p:attrName>
                                        </p:attrNameLst>
                                      </p:cBhvr>
                                      <p:to>
                                        <p:strVal val="visible"/>
                                      </p:to>
                                    </p:set>
                                    <p:anim to="" calcmode="lin" valueType="num">
                                      <p:cBhvr>
                                        <p:cTn id="34" dur="1" fill="hold"/>
                                        <p:tgtEl>
                                          <p:spTgt spid="9"/>
                                        </p:tgtEl>
                                        <p:attrNameLst>
                                          <p:attrName/>
                                        </p:attrNameLst>
                                      </p:cBhvr>
                                    </p:anim>
                                  </p:childTnLst>
                                </p:cTn>
                              </p:par>
                            </p:childTnLst>
                          </p:cTn>
                        </p:par>
                      </p:childTnLst>
                    </p:cTn>
                  </p:par>
                  <p:par>
                    <p:cTn id="35" fill="hold">
                      <p:stCondLst>
                        <p:cond delay="indefinite"/>
                      </p:stCondLst>
                      <p:childTnLst>
                        <p:par>
                          <p:cTn id="36" fill="hold">
                            <p:stCondLst>
                              <p:cond delay="0"/>
                            </p:stCondLst>
                            <p:childTnLst>
                              <p:par>
                                <p:cTn id="37" presetID="8" presetClass="entr" presetSubtype="16"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diamond(in)">
                                      <p:cBhvr>
                                        <p:cTn id="39" dur="2000"/>
                                        <p:tgtEl>
                                          <p:spTgt spid="10"/>
                                        </p:tgtEl>
                                      </p:cBhvr>
                                    </p:animEffect>
                                  </p:childTnLst>
                                </p:cTn>
                              </p:par>
                            </p:childTnLst>
                          </p:cTn>
                        </p:par>
                      </p:childTnLst>
                    </p:cTn>
                  </p:par>
                  <p:par>
                    <p:cTn id="40" fill="hold">
                      <p:stCondLst>
                        <p:cond delay="indefinite"/>
                      </p:stCondLst>
                      <p:childTnLst>
                        <p:par>
                          <p:cTn id="41" fill="hold">
                            <p:stCondLst>
                              <p:cond delay="0"/>
                            </p:stCondLst>
                            <p:childTnLst>
                              <p:par>
                                <p:cTn id="42" presetID="3" presetClass="exit" presetSubtype="10" fill="hold" grpId="1" nodeType="clickEffect">
                                  <p:stCondLst>
                                    <p:cond delay="0"/>
                                  </p:stCondLst>
                                  <p:childTnLst>
                                    <p:animEffect transition="out" filter="blinds(horizontal)">
                                      <p:cBhvr>
                                        <p:cTn id="43" dur="500"/>
                                        <p:tgtEl>
                                          <p:spTgt spid="10"/>
                                        </p:tgtEl>
                                      </p:cBhvr>
                                    </p:animEffect>
                                    <p:set>
                                      <p:cBhvr>
                                        <p:cTn id="44" dur="1" fill="hold">
                                          <p:stCondLst>
                                            <p:cond delay="499"/>
                                          </p:stCondLst>
                                        </p:cTn>
                                        <p:tgtEl>
                                          <p:spTgt spid="10"/>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24" presetClass="entr" presetSubtype="0"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 to="" calcmode="lin" valueType="num">
                                      <p:cBhvr>
                                        <p:cTn id="49" dur="1" fill="hold"/>
                                        <p:tgtEl>
                                          <p:spTgt spid="11"/>
                                        </p:tgtEl>
                                        <p:attrNameLst>
                                          <p:attrName/>
                                        </p:attrNameLst>
                                      </p:cBhvr>
                                    </p:anim>
                                  </p:childTnLst>
                                </p:cTn>
                              </p:par>
                            </p:childTnLst>
                          </p:cTn>
                        </p:par>
                      </p:childTnLst>
                    </p:cTn>
                  </p:par>
                  <p:par>
                    <p:cTn id="50" fill="hold">
                      <p:stCondLst>
                        <p:cond delay="indefinite"/>
                      </p:stCondLst>
                      <p:childTnLst>
                        <p:par>
                          <p:cTn id="51" fill="hold">
                            <p:stCondLst>
                              <p:cond delay="0"/>
                            </p:stCondLst>
                            <p:childTnLst>
                              <p:par>
                                <p:cTn id="52" presetID="24" presetClass="entr" presetSubtype="0" fill="hold" grpId="0" nodeType="clickEffect">
                                  <p:stCondLst>
                                    <p:cond delay="0"/>
                                  </p:stCondLst>
                                  <p:childTnLst>
                                    <p:set>
                                      <p:cBhvr>
                                        <p:cTn id="53" dur="1" fill="hold">
                                          <p:stCondLst>
                                            <p:cond delay="0"/>
                                          </p:stCondLst>
                                        </p:cTn>
                                        <p:tgtEl>
                                          <p:spTgt spid="12"/>
                                        </p:tgtEl>
                                        <p:attrNameLst>
                                          <p:attrName>style.visibility</p:attrName>
                                        </p:attrNameLst>
                                      </p:cBhvr>
                                      <p:to>
                                        <p:strVal val="visible"/>
                                      </p:to>
                                    </p:set>
                                    <p:anim to="" calcmode="lin" valueType="num">
                                      <p:cBhvr>
                                        <p:cTn id="54" dur="1" fill="hold"/>
                                        <p:tgtEl>
                                          <p:spTgt spid="12"/>
                                        </p:tgtEl>
                                        <p:attrNameLst>
                                          <p:attrName/>
                                        </p:attrNameLst>
                                      </p:cBhvr>
                                    </p:anim>
                                  </p:childTnLst>
                                </p:cTn>
                              </p:par>
                            </p:childTnLst>
                          </p:cTn>
                        </p:par>
                      </p:childTnLst>
                    </p:cTn>
                  </p:par>
                  <p:par>
                    <p:cTn id="55" fill="hold">
                      <p:stCondLst>
                        <p:cond delay="indefinite"/>
                      </p:stCondLst>
                      <p:childTnLst>
                        <p:par>
                          <p:cTn id="56" fill="hold">
                            <p:stCondLst>
                              <p:cond delay="0"/>
                            </p:stCondLst>
                            <p:childTnLst>
                              <p:par>
                                <p:cTn id="57" presetID="24" presetClass="entr" presetSubtype="0" fill="hold" grpId="0" nodeType="clickEffect">
                                  <p:stCondLst>
                                    <p:cond delay="0"/>
                                  </p:stCondLst>
                                  <p:childTnLst>
                                    <p:set>
                                      <p:cBhvr>
                                        <p:cTn id="58" dur="1" fill="hold">
                                          <p:stCondLst>
                                            <p:cond delay="0"/>
                                          </p:stCondLst>
                                        </p:cTn>
                                        <p:tgtEl>
                                          <p:spTgt spid="13"/>
                                        </p:tgtEl>
                                        <p:attrNameLst>
                                          <p:attrName>style.visibility</p:attrName>
                                        </p:attrNameLst>
                                      </p:cBhvr>
                                      <p:to>
                                        <p:strVal val="visible"/>
                                      </p:to>
                                    </p:set>
                                    <p:anim to="" calcmode="lin" valueType="num">
                                      <p:cBhvr>
                                        <p:cTn id="59" dur="1" fill="hold"/>
                                        <p:tgtEl>
                                          <p:spTgt spid="13"/>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p:bldP spid="37892" grpId="1"/>
      <p:bldP spid="37893" grpId="0"/>
      <p:bldP spid="37894" grpId="0"/>
      <p:bldP spid="37894" grpId="1"/>
      <p:bldP spid="10" grpId="0"/>
      <p:bldP spid="10" grpId="1"/>
      <p:bldP spid="9" grpId="0"/>
      <p:bldP spid="11" grpId="0"/>
      <p:bldP spid="12" grpId="0"/>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5"/>
          <p:cNvSpPr txBox="1">
            <a:spLocks noChangeArrowheads="1"/>
          </p:cNvSpPr>
          <p:nvPr/>
        </p:nvSpPr>
        <p:spPr bwMode="auto">
          <a:xfrm>
            <a:off x="381000" y="2057400"/>
            <a:ext cx="8305800" cy="523875"/>
          </a:xfrm>
          <a:prstGeom prst="rect">
            <a:avLst/>
          </a:prstGeom>
          <a:noFill/>
          <a:ln w="9525">
            <a:noFill/>
            <a:miter lim="800000"/>
            <a:headEnd/>
            <a:tailEnd/>
          </a:ln>
        </p:spPr>
        <p:txBody>
          <a:bodyPr>
            <a:spAutoFit/>
          </a:bodyPr>
          <a:lstStyle/>
          <a:p>
            <a:pPr>
              <a:spcBef>
                <a:spcPct val="50000"/>
              </a:spcBef>
            </a:pPr>
            <a:r>
              <a:rPr lang="en-US" sz="2800">
                <a:solidFill>
                  <a:srgbClr val="0000CC"/>
                </a:solidFill>
                <a:latin typeface="Times New Roman" pitchFamily="18" charset="0"/>
                <a:cs typeface="Times New Roman" pitchFamily="18" charset="0"/>
              </a:rPr>
              <a:t>Tiếng dùng để cấu tạo nên  từ, có </a:t>
            </a:r>
            <a:r>
              <a:rPr lang="en-US" sz="2800">
                <a:solidFill>
                  <a:srgbClr val="FF5050"/>
                </a:solidFill>
                <a:latin typeface="Times New Roman" pitchFamily="18" charset="0"/>
                <a:cs typeface="Times New Roman" pitchFamily="18" charset="0"/>
              </a:rPr>
              <a:t>từ đơn </a:t>
            </a:r>
            <a:r>
              <a:rPr lang="en-US" sz="2800">
                <a:solidFill>
                  <a:srgbClr val="0000CC"/>
                </a:solidFill>
                <a:latin typeface="Times New Roman" pitchFamily="18" charset="0"/>
                <a:cs typeface="Times New Roman" pitchFamily="18" charset="0"/>
              </a:rPr>
              <a:t>và có</a:t>
            </a:r>
            <a:r>
              <a:rPr lang="en-US" sz="2800">
                <a:solidFill>
                  <a:srgbClr val="FF5050"/>
                </a:solidFill>
                <a:latin typeface="Times New Roman" pitchFamily="18" charset="0"/>
                <a:cs typeface="Times New Roman" pitchFamily="18" charset="0"/>
              </a:rPr>
              <a:t> từ phức</a:t>
            </a:r>
            <a:endParaRPr lang="en-US" sz="2800" b="1" i="1">
              <a:solidFill>
                <a:srgbClr val="FF5050"/>
              </a:solidFill>
              <a:latin typeface="Times New Roman" pitchFamily="18" charset="0"/>
              <a:cs typeface="Times New Roman" pitchFamily="18" charset="0"/>
            </a:endParaRPr>
          </a:p>
        </p:txBody>
      </p:sp>
      <p:sp>
        <p:nvSpPr>
          <p:cNvPr id="6148" name="Rectangle 2"/>
          <p:cNvSpPr>
            <a:spLocks noGrp="1" noChangeArrowheads="1"/>
          </p:cNvSpPr>
          <p:nvPr>
            <p:ph type="title"/>
          </p:nvPr>
        </p:nvSpPr>
        <p:spPr>
          <a:xfrm>
            <a:off x="1219200" y="1371600"/>
            <a:ext cx="3581400" cy="762000"/>
          </a:xfrm>
        </p:spPr>
        <p:txBody>
          <a:bodyPr/>
          <a:lstStyle/>
          <a:p>
            <a:pPr eaLnBrk="1" hangingPunct="1"/>
            <a:r>
              <a:rPr lang="en-US" sz="3200" b="1" dirty="0" smtClean="0">
                <a:solidFill>
                  <a:srgbClr val="CC0000"/>
                </a:solidFill>
              </a:rPr>
              <a:t>ÔN BÀI CŨ:</a:t>
            </a:r>
          </a:p>
        </p:txBody>
      </p:sp>
      <p:sp>
        <p:nvSpPr>
          <p:cNvPr id="6149" name="Text Box 5"/>
          <p:cNvSpPr txBox="1">
            <a:spLocks noChangeArrowheads="1"/>
          </p:cNvSpPr>
          <p:nvPr/>
        </p:nvSpPr>
        <p:spPr bwMode="auto">
          <a:xfrm>
            <a:off x="685800" y="2590800"/>
            <a:ext cx="5105400" cy="523875"/>
          </a:xfrm>
          <a:prstGeom prst="rect">
            <a:avLst/>
          </a:prstGeom>
          <a:noFill/>
          <a:ln w="9525">
            <a:noFill/>
            <a:miter lim="800000"/>
            <a:headEnd/>
            <a:tailEnd/>
          </a:ln>
        </p:spPr>
        <p:txBody>
          <a:bodyPr>
            <a:spAutoFit/>
          </a:bodyPr>
          <a:lstStyle/>
          <a:p>
            <a:pPr>
              <a:spcBef>
                <a:spcPct val="50000"/>
              </a:spcBef>
            </a:pPr>
            <a:r>
              <a:rPr lang="en-US" sz="2800" b="1" i="1">
                <a:solidFill>
                  <a:srgbClr val="FF0000"/>
                </a:solidFill>
                <a:latin typeface="Times New Roman" pitchFamily="18" charset="0"/>
                <a:cs typeface="Times New Roman" pitchFamily="18" charset="0"/>
              </a:rPr>
              <a:t>- Từ đơn</a:t>
            </a:r>
            <a:r>
              <a:rPr lang="en-US" sz="2800">
                <a:solidFill>
                  <a:srgbClr val="0000CC"/>
                </a:solidFill>
                <a:latin typeface="Times New Roman" pitchFamily="18" charset="0"/>
                <a:cs typeface="Times New Roman" pitchFamily="18" charset="0"/>
              </a:rPr>
              <a:t>.là từ chỉ gồm một tiếng</a:t>
            </a:r>
            <a:endParaRPr lang="en-US" sz="2800" b="1" i="1">
              <a:solidFill>
                <a:srgbClr val="0000CC"/>
              </a:solidFill>
              <a:latin typeface="Times New Roman" pitchFamily="18" charset="0"/>
              <a:cs typeface="Times New Roman" pitchFamily="18" charset="0"/>
            </a:endParaRPr>
          </a:p>
        </p:txBody>
      </p:sp>
      <p:sp>
        <p:nvSpPr>
          <p:cNvPr id="6150" name="Text Box 5"/>
          <p:cNvSpPr txBox="1">
            <a:spLocks noChangeArrowheads="1"/>
          </p:cNvSpPr>
          <p:nvPr/>
        </p:nvSpPr>
        <p:spPr bwMode="auto">
          <a:xfrm>
            <a:off x="609600" y="3200400"/>
            <a:ext cx="6781800" cy="523875"/>
          </a:xfrm>
          <a:prstGeom prst="rect">
            <a:avLst/>
          </a:prstGeom>
          <a:noFill/>
          <a:ln w="9525">
            <a:noFill/>
            <a:miter lim="800000"/>
            <a:headEnd/>
            <a:tailEnd/>
          </a:ln>
        </p:spPr>
        <p:txBody>
          <a:bodyPr>
            <a:spAutoFit/>
          </a:bodyPr>
          <a:lstStyle/>
          <a:p>
            <a:pPr>
              <a:spcBef>
                <a:spcPct val="50000"/>
              </a:spcBef>
            </a:pPr>
            <a:r>
              <a:rPr lang="en-US" sz="2800" b="1" i="1">
                <a:solidFill>
                  <a:srgbClr val="FF0000"/>
                </a:solidFill>
                <a:latin typeface="Times New Roman" pitchFamily="18" charset="0"/>
                <a:cs typeface="Times New Roman" pitchFamily="18" charset="0"/>
              </a:rPr>
              <a:t>- Từ phức</a:t>
            </a:r>
            <a:r>
              <a:rPr lang="en-US" sz="2800">
                <a:solidFill>
                  <a:srgbClr val="0000CC"/>
                </a:solidFill>
                <a:latin typeface="Times New Roman" pitchFamily="18" charset="0"/>
                <a:cs typeface="Times New Roman" pitchFamily="18" charset="0"/>
              </a:rPr>
              <a:t>.là từ chỉ gồm hai hay nhiều  tiếng</a:t>
            </a:r>
            <a:endParaRPr lang="en-US" sz="2800" b="1" i="1">
              <a:solidFill>
                <a:srgbClr val="0000CC"/>
              </a:solidFill>
              <a:latin typeface="Times New Roman" pitchFamily="18" charset="0"/>
              <a:cs typeface="Times New Roman" pitchFamily="18" charset="0"/>
            </a:endParaRPr>
          </a:p>
        </p:txBody>
      </p:sp>
      <p:sp>
        <p:nvSpPr>
          <p:cNvPr id="12" name="Text Box 5"/>
          <p:cNvSpPr txBox="1">
            <a:spLocks noChangeArrowheads="1"/>
          </p:cNvSpPr>
          <p:nvPr/>
        </p:nvSpPr>
        <p:spPr bwMode="auto">
          <a:xfrm>
            <a:off x="533400" y="3657600"/>
            <a:ext cx="8458200" cy="523875"/>
          </a:xfrm>
          <a:prstGeom prst="rect">
            <a:avLst/>
          </a:prstGeom>
          <a:noFill/>
          <a:ln w="9525">
            <a:noFill/>
            <a:miter lim="800000"/>
            <a:headEnd/>
            <a:tailEnd/>
          </a:ln>
        </p:spPr>
        <p:txBody>
          <a:bodyPr>
            <a:spAutoFit/>
          </a:bodyPr>
          <a:lstStyle/>
          <a:p>
            <a:pPr>
              <a:spcBef>
                <a:spcPct val="50000"/>
              </a:spcBef>
            </a:pPr>
            <a:r>
              <a:rPr lang="en-US" sz="2800" b="1" i="1">
                <a:solidFill>
                  <a:srgbClr val="FF0000"/>
                </a:solidFill>
                <a:latin typeface="Times New Roman" pitchFamily="18" charset="0"/>
                <a:cs typeface="Times New Roman" pitchFamily="18" charset="0"/>
              </a:rPr>
              <a:t>- Từ phức</a:t>
            </a:r>
            <a:r>
              <a:rPr lang="en-US" sz="2800">
                <a:solidFill>
                  <a:srgbClr val="0000CC"/>
                </a:solidFill>
                <a:latin typeface="Times New Roman" pitchFamily="18" charset="0"/>
                <a:cs typeface="Times New Roman" pitchFamily="18" charset="0"/>
              </a:rPr>
              <a:t>. gồm ba tiếng : chuồn chuồn nước, sát sàn sạt, </a:t>
            </a:r>
            <a:endParaRPr lang="en-US" sz="2800" b="1" i="1">
              <a:solidFill>
                <a:srgbClr val="0000CC"/>
              </a:solidFill>
              <a:latin typeface="Times New Roman" pitchFamily="18" charset="0"/>
              <a:cs typeface="Times New Roman" pitchFamily="18" charset="0"/>
            </a:endParaRPr>
          </a:p>
        </p:txBody>
      </p:sp>
      <p:sp>
        <p:nvSpPr>
          <p:cNvPr id="13" name="Text Box 5"/>
          <p:cNvSpPr txBox="1">
            <a:spLocks noChangeArrowheads="1"/>
          </p:cNvSpPr>
          <p:nvPr/>
        </p:nvSpPr>
        <p:spPr bwMode="auto">
          <a:xfrm>
            <a:off x="609600" y="4114800"/>
            <a:ext cx="6781800" cy="954088"/>
          </a:xfrm>
          <a:prstGeom prst="rect">
            <a:avLst/>
          </a:prstGeom>
          <a:noFill/>
          <a:ln w="9525">
            <a:noFill/>
            <a:miter lim="800000"/>
            <a:headEnd/>
            <a:tailEnd/>
          </a:ln>
        </p:spPr>
        <p:txBody>
          <a:bodyPr>
            <a:spAutoFit/>
          </a:bodyPr>
          <a:lstStyle/>
          <a:p>
            <a:pPr>
              <a:spcBef>
                <a:spcPct val="50000"/>
              </a:spcBef>
            </a:pPr>
            <a:r>
              <a:rPr lang="en-US" sz="2800" b="1" i="1">
                <a:solidFill>
                  <a:srgbClr val="FF0000"/>
                </a:solidFill>
                <a:latin typeface="Times New Roman" pitchFamily="18" charset="0"/>
                <a:cs typeface="Times New Roman" pitchFamily="18" charset="0"/>
              </a:rPr>
              <a:t>- Từ phức</a:t>
            </a:r>
            <a:r>
              <a:rPr lang="en-US" sz="2800">
                <a:solidFill>
                  <a:srgbClr val="0000CC"/>
                </a:solidFill>
                <a:latin typeface="Times New Roman" pitchFamily="18" charset="0"/>
                <a:cs typeface="Times New Roman" pitchFamily="18" charset="0"/>
              </a:rPr>
              <a:t>. gồm bốn tiếng : trùng trùng điệp điệp, nhí nha nhí nhảnh, lủng cà lủng củng….</a:t>
            </a:r>
            <a:endParaRPr lang="en-US" sz="2800" b="1" i="1">
              <a:solidFill>
                <a:srgbClr val="0000CC"/>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to="" calcmode="lin" valueType="num">
                                      <p:cBhvr>
                                        <p:cTn id="7" dur="1" fill="hold"/>
                                        <p:tgtEl>
                                          <p:spTgt spid="1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 to="" calcmode="lin" valueType="num">
                                      <p:cBhvr>
                                        <p:cTn id="12" dur="1" fill="hold"/>
                                        <p:tgtEl>
                                          <p:spTgt spid="13"/>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1219200"/>
            <a:ext cx="8534400" cy="762000"/>
          </a:xfrm>
        </p:spPr>
        <p:txBody>
          <a:bodyPr/>
          <a:lstStyle/>
          <a:p>
            <a:pPr eaLnBrk="1" hangingPunct="1"/>
            <a:r>
              <a:rPr lang="en-US" sz="2800" b="1" smtClean="0">
                <a:solidFill>
                  <a:srgbClr val="FF5050"/>
                </a:solidFill>
              </a:rPr>
              <a:t>Mở rộng vốn từ: NHÂN HẬU – ĐOÀN KẾT (33-34</a:t>
            </a:r>
            <a:r>
              <a:rPr lang="en-US" sz="2800" b="1" smtClean="0">
                <a:solidFill>
                  <a:srgbClr val="CC0000"/>
                </a:solidFill>
              </a:rPr>
              <a:t>)</a:t>
            </a:r>
          </a:p>
        </p:txBody>
      </p:sp>
      <p:sp>
        <p:nvSpPr>
          <p:cNvPr id="7171" name="Text Box 16"/>
          <p:cNvSpPr txBox="1">
            <a:spLocks noChangeArrowheads="1"/>
          </p:cNvSpPr>
          <p:nvPr/>
        </p:nvSpPr>
        <p:spPr bwMode="auto">
          <a:xfrm>
            <a:off x="304800" y="304800"/>
            <a:ext cx="8458200" cy="954088"/>
          </a:xfrm>
          <a:prstGeom prst="rect">
            <a:avLst/>
          </a:prstGeom>
          <a:noFill/>
          <a:ln w="9525">
            <a:noFill/>
            <a:miter lim="800000"/>
            <a:headEnd/>
            <a:tailEnd/>
          </a:ln>
        </p:spPr>
        <p:txBody>
          <a:bodyPr>
            <a:spAutoFit/>
          </a:bodyPr>
          <a:lstStyle/>
          <a:p>
            <a:r>
              <a:rPr lang="en-US" sz="2800" dirty="0">
                <a:solidFill>
                  <a:srgbClr val="0000FF"/>
                </a:solidFill>
                <a:latin typeface="Times New Roman" pitchFamily="18" charset="0"/>
                <a:cs typeface="Times New Roman" pitchFamily="18" charset="0"/>
              </a:rPr>
              <a:t>                      </a:t>
            </a:r>
            <a:endParaRPr lang="en-US" sz="2800" b="1" dirty="0">
              <a:latin typeface="Times New Roman" pitchFamily="18" charset="0"/>
              <a:cs typeface="Times New Roman" pitchFamily="18" charset="0"/>
            </a:endParaRPr>
          </a:p>
          <a:p>
            <a:pPr algn="ctr"/>
            <a:r>
              <a:rPr lang="en-US" sz="2800" b="1" u="sng" dirty="0" err="1">
                <a:latin typeface="Times New Roman" pitchFamily="18" charset="0"/>
                <a:cs typeface="Times New Roman" pitchFamily="18" charset="0"/>
              </a:rPr>
              <a:t>Luyện</a:t>
            </a:r>
            <a:r>
              <a:rPr lang="en-US" sz="2800" b="1" u="sng" dirty="0">
                <a:latin typeface="Times New Roman" pitchFamily="18" charset="0"/>
                <a:cs typeface="Times New Roman" pitchFamily="18" charset="0"/>
              </a:rPr>
              <a:t> </a:t>
            </a:r>
            <a:r>
              <a:rPr lang="en-US" sz="2800" b="1" u="sng" dirty="0" err="1">
                <a:latin typeface="Times New Roman" pitchFamily="18" charset="0"/>
                <a:cs typeface="Times New Roman" pitchFamily="18" charset="0"/>
              </a:rPr>
              <a:t>từ</a:t>
            </a:r>
            <a:r>
              <a:rPr lang="en-US" sz="2800" b="1" u="sng" dirty="0">
                <a:latin typeface="Times New Roman" pitchFamily="18" charset="0"/>
                <a:cs typeface="Times New Roman" pitchFamily="18" charset="0"/>
              </a:rPr>
              <a:t> </a:t>
            </a:r>
            <a:r>
              <a:rPr lang="en-US" sz="2800" b="1" u="sng" dirty="0" err="1">
                <a:latin typeface="Times New Roman" pitchFamily="18" charset="0"/>
                <a:cs typeface="Times New Roman" pitchFamily="18" charset="0"/>
              </a:rPr>
              <a:t>và</a:t>
            </a:r>
            <a:r>
              <a:rPr lang="en-US" sz="2800" b="1" u="sng" dirty="0">
                <a:latin typeface="Times New Roman" pitchFamily="18" charset="0"/>
                <a:cs typeface="Times New Roman" pitchFamily="18" charset="0"/>
              </a:rPr>
              <a:t> </a:t>
            </a:r>
            <a:r>
              <a:rPr lang="en-US" sz="2800" b="1" u="sng" dirty="0" err="1">
                <a:latin typeface="Times New Roman" pitchFamily="18" charset="0"/>
                <a:cs typeface="Times New Roman" pitchFamily="18" charset="0"/>
              </a:rPr>
              <a:t>câu</a:t>
            </a:r>
            <a:endParaRPr lang="en-US"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txBox="1">
            <a:spLocks noChangeArrowheads="1"/>
          </p:cNvSpPr>
          <p:nvPr/>
        </p:nvSpPr>
        <p:spPr bwMode="auto">
          <a:xfrm>
            <a:off x="609600" y="228600"/>
            <a:ext cx="4800600" cy="762000"/>
          </a:xfrm>
          <a:prstGeom prst="rect">
            <a:avLst/>
          </a:prstGeom>
          <a:noFill/>
          <a:ln w="9525">
            <a:noFill/>
            <a:miter lim="800000"/>
            <a:headEnd/>
            <a:tailEnd/>
          </a:ln>
        </p:spPr>
        <p:txBody>
          <a:bodyPr anchor="ctr"/>
          <a:lstStyle/>
          <a:p>
            <a:pPr algn="ctr"/>
            <a:r>
              <a:rPr lang="en-US" sz="3600" b="1">
                <a:solidFill>
                  <a:srgbClr val="FF0000"/>
                </a:solidFill>
                <a:latin typeface="Times New Roman" pitchFamily="18" charset="0"/>
                <a:cs typeface="Times New Roman" pitchFamily="18" charset="0"/>
              </a:rPr>
              <a:t>1. Tìm các từ:</a:t>
            </a:r>
          </a:p>
        </p:txBody>
      </p:sp>
      <p:sp>
        <p:nvSpPr>
          <p:cNvPr id="8195" name="Rectangle 2"/>
          <p:cNvSpPr txBox="1">
            <a:spLocks noChangeArrowheads="1"/>
          </p:cNvSpPr>
          <p:nvPr/>
        </p:nvSpPr>
        <p:spPr bwMode="auto">
          <a:xfrm>
            <a:off x="304800" y="914400"/>
            <a:ext cx="4800600" cy="762000"/>
          </a:xfrm>
          <a:prstGeom prst="rect">
            <a:avLst/>
          </a:prstGeom>
          <a:noFill/>
          <a:ln w="9525">
            <a:noFill/>
            <a:miter lim="800000"/>
            <a:headEnd/>
            <a:tailEnd/>
          </a:ln>
        </p:spPr>
        <p:txBody>
          <a:bodyPr anchor="ctr"/>
          <a:lstStyle/>
          <a:p>
            <a:pPr algn="ctr"/>
            <a:r>
              <a:rPr lang="en-US" sz="3600" b="1">
                <a:solidFill>
                  <a:srgbClr val="000099"/>
                </a:solidFill>
                <a:latin typeface="Times New Roman" pitchFamily="18" charset="0"/>
                <a:cs typeface="Times New Roman" pitchFamily="18" charset="0"/>
              </a:rPr>
              <a:t>a) Chứa tiếng hiền.</a:t>
            </a:r>
          </a:p>
        </p:txBody>
      </p:sp>
      <p:sp>
        <p:nvSpPr>
          <p:cNvPr id="8196" name="Rectangle 2"/>
          <p:cNvSpPr txBox="1">
            <a:spLocks noChangeArrowheads="1"/>
          </p:cNvSpPr>
          <p:nvPr/>
        </p:nvSpPr>
        <p:spPr bwMode="auto">
          <a:xfrm>
            <a:off x="304800" y="3124200"/>
            <a:ext cx="4800600" cy="762000"/>
          </a:xfrm>
          <a:prstGeom prst="rect">
            <a:avLst/>
          </a:prstGeom>
          <a:noFill/>
          <a:ln w="9525">
            <a:noFill/>
            <a:miter lim="800000"/>
            <a:headEnd/>
            <a:tailEnd/>
          </a:ln>
        </p:spPr>
        <p:txBody>
          <a:bodyPr anchor="ctr"/>
          <a:lstStyle/>
          <a:p>
            <a:pPr algn="ctr"/>
            <a:r>
              <a:rPr lang="en-US" sz="4000" b="1">
                <a:solidFill>
                  <a:srgbClr val="000099"/>
                </a:solidFill>
                <a:latin typeface="Times New Roman" pitchFamily="18" charset="0"/>
                <a:cs typeface="Times New Roman" pitchFamily="18" charset="0"/>
              </a:rPr>
              <a:t>b) Chứa tiếng ác.</a:t>
            </a:r>
          </a:p>
        </p:txBody>
      </p:sp>
      <p:sp>
        <p:nvSpPr>
          <p:cNvPr id="8197" name="Rectangle 2"/>
          <p:cNvSpPr txBox="1">
            <a:spLocks noChangeArrowheads="1"/>
          </p:cNvSpPr>
          <p:nvPr/>
        </p:nvSpPr>
        <p:spPr bwMode="auto">
          <a:xfrm>
            <a:off x="228600" y="1524000"/>
            <a:ext cx="7132638" cy="762000"/>
          </a:xfrm>
          <a:prstGeom prst="rect">
            <a:avLst/>
          </a:prstGeom>
          <a:noFill/>
          <a:ln w="9525">
            <a:noFill/>
            <a:miter lim="800000"/>
            <a:headEnd/>
            <a:tailEnd/>
          </a:ln>
        </p:spPr>
        <p:txBody>
          <a:bodyPr anchor="ctr"/>
          <a:lstStyle/>
          <a:p>
            <a:pPr algn="ctr"/>
            <a:r>
              <a:rPr lang="en-US" sz="3600" b="1">
                <a:solidFill>
                  <a:srgbClr val="FF0000"/>
                </a:solidFill>
                <a:latin typeface="Times New Roman" pitchFamily="18" charset="0"/>
                <a:cs typeface="Times New Roman" pitchFamily="18" charset="0"/>
              </a:rPr>
              <a:t>Mẫu: dịu hiền, hiền lành.</a:t>
            </a:r>
          </a:p>
        </p:txBody>
      </p:sp>
      <p:sp>
        <p:nvSpPr>
          <p:cNvPr id="8198" name="Rectangle 2"/>
          <p:cNvSpPr txBox="1">
            <a:spLocks noChangeArrowheads="1"/>
          </p:cNvSpPr>
          <p:nvPr/>
        </p:nvSpPr>
        <p:spPr bwMode="auto">
          <a:xfrm>
            <a:off x="30163" y="3810000"/>
            <a:ext cx="7132637" cy="762000"/>
          </a:xfrm>
          <a:prstGeom prst="rect">
            <a:avLst/>
          </a:prstGeom>
          <a:noFill/>
          <a:ln w="9525">
            <a:noFill/>
            <a:miter lim="800000"/>
            <a:headEnd/>
            <a:tailEnd/>
          </a:ln>
        </p:spPr>
        <p:txBody>
          <a:bodyPr anchor="ctr"/>
          <a:lstStyle/>
          <a:p>
            <a:pPr algn="ctr"/>
            <a:r>
              <a:rPr lang="en-US" sz="3600" b="1">
                <a:solidFill>
                  <a:srgbClr val="FF0000"/>
                </a:solidFill>
                <a:latin typeface="Times New Roman" pitchFamily="18" charset="0"/>
                <a:cs typeface="Times New Roman" pitchFamily="18" charset="0"/>
              </a:rPr>
              <a:t>Mẫu: hung ác, ác nghiệt.</a:t>
            </a:r>
          </a:p>
        </p:txBody>
      </p:sp>
      <p:sp>
        <p:nvSpPr>
          <p:cNvPr id="10" name="Rectangle 9"/>
          <p:cNvSpPr>
            <a:spLocks noChangeArrowheads="1"/>
          </p:cNvSpPr>
          <p:nvPr/>
        </p:nvSpPr>
        <p:spPr bwMode="auto">
          <a:xfrm>
            <a:off x="533400" y="2133600"/>
            <a:ext cx="8305800" cy="1200150"/>
          </a:xfrm>
          <a:prstGeom prst="rect">
            <a:avLst/>
          </a:prstGeom>
          <a:noFill/>
          <a:ln w="9525">
            <a:noFill/>
            <a:miter lim="800000"/>
            <a:headEnd/>
            <a:tailEnd/>
          </a:ln>
        </p:spPr>
        <p:txBody>
          <a:bodyPr>
            <a:spAutoFit/>
          </a:bodyPr>
          <a:lstStyle/>
          <a:p>
            <a:r>
              <a:rPr lang="en-US" sz="3600" b="1">
                <a:latin typeface="Times New Roman" pitchFamily="18" charset="0"/>
                <a:cs typeface="Times New Roman" pitchFamily="18" charset="0"/>
              </a:rPr>
              <a:t>hiền đức, hiền hậu, hiền hoà, hiền thảo, hiền từ....</a:t>
            </a:r>
          </a:p>
        </p:txBody>
      </p:sp>
      <p:sp>
        <p:nvSpPr>
          <p:cNvPr id="11" name="Rectangle 10"/>
          <p:cNvSpPr>
            <a:spLocks noChangeArrowheads="1"/>
          </p:cNvSpPr>
          <p:nvPr/>
        </p:nvSpPr>
        <p:spPr bwMode="auto">
          <a:xfrm>
            <a:off x="533400" y="4495800"/>
            <a:ext cx="8229600" cy="646113"/>
          </a:xfrm>
          <a:prstGeom prst="rect">
            <a:avLst/>
          </a:prstGeom>
          <a:noFill/>
          <a:ln w="9525">
            <a:noFill/>
            <a:miter lim="800000"/>
            <a:headEnd/>
            <a:tailEnd/>
          </a:ln>
        </p:spPr>
        <p:txBody>
          <a:bodyPr>
            <a:spAutoFit/>
          </a:bodyPr>
          <a:lstStyle/>
          <a:p>
            <a:r>
              <a:rPr lang="en-US" sz="3600" b="1">
                <a:latin typeface="Times New Roman" pitchFamily="18" charset="0"/>
                <a:cs typeface="Times New Roman" pitchFamily="18" charset="0"/>
              </a:rPr>
              <a:t>* ác độc, ác ôn, ác bá, ác quỷ, ác cảm....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down)">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a:spLocks noChangeArrowheads="1"/>
          </p:cNvSpPr>
          <p:nvPr/>
        </p:nvSpPr>
        <p:spPr bwMode="auto">
          <a:xfrm>
            <a:off x="685800" y="1314450"/>
            <a:ext cx="2209800" cy="646113"/>
          </a:xfrm>
          <a:prstGeom prst="rect">
            <a:avLst/>
          </a:prstGeom>
          <a:noFill/>
          <a:ln w="9525">
            <a:noFill/>
            <a:miter lim="800000"/>
            <a:headEnd/>
            <a:tailEnd/>
          </a:ln>
        </p:spPr>
        <p:txBody>
          <a:bodyPr>
            <a:spAutoFit/>
          </a:bodyPr>
          <a:lstStyle/>
          <a:p>
            <a:r>
              <a:rPr lang="en-US" sz="3600" b="1">
                <a:solidFill>
                  <a:srgbClr val="FF0000"/>
                </a:solidFill>
                <a:latin typeface="Times New Roman" pitchFamily="18" charset="0"/>
                <a:cs typeface="Times New Roman" pitchFamily="18" charset="0"/>
              </a:rPr>
              <a:t>Hiền dịu</a:t>
            </a:r>
            <a:r>
              <a:rPr lang="en-US" sz="3600" b="1">
                <a:latin typeface="Times New Roman" pitchFamily="18" charset="0"/>
                <a:cs typeface="Times New Roman" pitchFamily="18" charset="0"/>
              </a:rPr>
              <a:t>:</a:t>
            </a:r>
          </a:p>
        </p:txBody>
      </p:sp>
      <p:sp>
        <p:nvSpPr>
          <p:cNvPr id="9" name="Rectangle 8"/>
          <p:cNvSpPr>
            <a:spLocks noChangeArrowheads="1"/>
          </p:cNvSpPr>
          <p:nvPr/>
        </p:nvSpPr>
        <p:spPr bwMode="auto">
          <a:xfrm>
            <a:off x="685800" y="1924050"/>
            <a:ext cx="8077200" cy="646113"/>
          </a:xfrm>
          <a:prstGeom prst="rect">
            <a:avLst/>
          </a:prstGeom>
          <a:noFill/>
          <a:ln w="9525">
            <a:noFill/>
            <a:miter lim="800000"/>
            <a:headEnd/>
            <a:tailEnd/>
          </a:ln>
        </p:spPr>
        <p:txBody>
          <a:bodyPr>
            <a:spAutoFit/>
          </a:bodyPr>
          <a:lstStyle/>
          <a:p>
            <a:r>
              <a:rPr lang="en-US" sz="3600" b="1">
                <a:solidFill>
                  <a:srgbClr val="FF0000"/>
                </a:solidFill>
                <a:latin typeface="Times New Roman" pitchFamily="18" charset="0"/>
                <a:cs typeface="Times New Roman" pitchFamily="18" charset="0"/>
              </a:rPr>
              <a:t>Hiền đức </a:t>
            </a:r>
            <a:r>
              <a:rPr lang="en-US" sz="3600" b="1">
                <a:latin typeface="Times New Roman" pitchFamily="18" charset="0"/>
                <a:cs typeface="Times New Roman" pitchFamily="18" charset="0"/>
              </a:rPr>
              <a:t>:  </a:t>
            </a:r>
          </a:p>
        </p:txBody>
      </p:sp>
      <p:sp>
        <p:nvSpPr>
          <p:cNvPr id="12" name="Rectangle 11"/>
          <p:cNvSpPr>
            <a:spLocks noChangeArrowheads="1"/>
          </p:cNvSpPr>
          <p:nvPr/>
        </p:nvSpPr>
        <p:spPr bwMode="auto">
          <a:xfrm>
            <a:off x="685800" y="3276600"/>
            <a:ext cx="8077200" cy="646113"/>
          </a:xfrm>
          <a:prstGeom prst="rect">
            <a:avLst/>
          </a:prstGeom>
          <a:noFill/>
          <a:ln w="9525">
            <a:noFill/>
            <a:miter lim="800000"/>
            <a:headEnd/>
            <a:tailEnd/>
          </a:ln>
        </p:spPr>
        <p:txBody>
          <a:bodyPr>
            <a:spAutoFit/>
          </a:bodyPr>
          <a:lstStyle/>
          <a:p>
            <a:r>
              <a:rPr lang="en-US" sz="3600" b="1">
                <a:solidFill>
                  <a:srgbClr val="FF0000"/>
                </a:solidFill>
                <a:latin typeface="Times New Roman" pitchFamily="18" charset="0"/>
                <a:cs typeface="Times New Roman" pitchFamily="18" charset="0"/>
              </a:rPr>
              <a:t>Hiền hòa </a:t>
            </a:r>
            <a:r>
              <a:rPr lang="en-US" sz="3600" b="1">
                <a:latin typeface="Times New Roman" pitchFamily="18" charset="0"/>
                <a:cs typeface="Times New Roman" pitchFamily="18" charset="0"/>
              </a:rPr>
              <a:t>:  </a:t>
            </a:r>
          </a:p>
        </p:txBody>
      </p:sp>
      <p:sp>
        <p:nvSpPr>
          <p:cNvPr id="13" name="Rectangle 12"/>
          <p:cNvSpPr>
            <a:spLocks noChangeArrowheads="1"/>
          </p:cNvSpPr>
          <p:nvPr/>
        </p:nvSpPr>
        <p:spPr bwMode="auto">
          <a:xfrm>
            <a:off x="685800" y="2590800"/>
            <a:ext cx="8077200" cy="646113"/>
          </a:xfrm>
          <a:prstGeom prst="rect">
            <a:avLst/>
          </a:prstGeom>
          <a:noFill/>
          <a:ln w="9525">
            <a:noFill/>
            <a:miter lim="800000"/>
            <a:headEnd/>
            <a:tailEnd/>
          </a:ln>
        </p:spPr>
        <p:txBody>
          <a:bodyPr>
            <a:spAutoFit/>
          </a:bodyPr>
          <a:lstStyle/>
          <a:p>
            <a:r>
              <a:rPr lang="en-US" sz="3600" b="1">
                <a:solidFill>
                  <a:srgbClr val="FF0000"/>
                </a:solidFill>
                <a:latin typeface="Times New Roman" pitchFamily="18" charset="0"/>
                <a:cs typeface="Times New Roman" pitchFamily="18" charset="0"/>
              </a:rPr>
              <a:t>Hiền hậu </a:t>
            </a:r>
            <a:r>
              <a:rPr lang="en-US" sz="3600" b="1">
                <a:latin typeface="Times New Roman" pitchFamily="18" charset="0"/>
                <a:cs typeface="Times New Roman" pitchFamily="18" charset="0"/>
              </a:rPr>
              <a:t>:  </a:t>
            </a:r>
          </a:p>
        </p:txBody>
      </p:sp>
      <p:sp>
        <p:nvSpPr>
          <p:cNvPr id="14" name="Rectangle 13"/>
          <p:cNvSpPr>
            <a:spLocks noChangeArrowheads="1"/>
          </p:cNvSpPr>
          <p:nvPr/>
        </p:nvSpPr>
        <p:spPr bwMode="auto">
          <a:xfrm>
            <a:off x="685800" y="3962400"/>
            <a:ext cx="8077200" cy="646113"/>
          </a:xfrm>
          <a:prstGeom prst="rect">
            <a:avLst/>
          </a:prstGeom>
          <a:noFill/>
          <a:ln w="9525">
            <a:noFill/>
            <a:miter lim="800000"/>
            <a:headEnd/>
            <a:tailEnd/>
          </a:ln>
        </p:spPr>
        <p:txBody>
          <a:bodyPr>
            <a:spAutoFit/>
          </a:bodyPr>
          <a:lstStyle/>
          <a:p>
            <a:r>
              <a:rPr lang="en-US" sz="3600" b="1">
                <a:solidFill>
                  <a:srgbClr val="0000FF"/>
                </a:solidFill>
                <a:latin typeface="Times New Roman" pitchFamily="18" charset="0"/>
                <a:cs typeface="Times New Roman" pitchFamily="18" charset="0"/>
              </a:rPr>
              <a:t>Ác độc</a:t>
            </a:r>
            <a:r>
              <a:rPr lang="en-US" sz="3600" b="1">
                <a:latin typeface="Times New Roman" pitchFamily="18" charset="0"/>
                <a:cs typeface="Times New Roman" pitchFamily="18" charset="0"/>
              </a:rPr>
              <a:t>:  </a:t>
            </a:r>
          </a:p>
        </p:txBody>
      </p:sp>
      <p:sp>
        <p:nvSpPr>
          <p:cNvPr id="15" name="Rectangle 14"/>
          <p:cNvSpPr>
            <a:spLocks noChangeArrowheads="1"/>
          </p:cNvSpPr>
          <p:nvPr/>
        </p:nvSpPr>
        <p:spPr bwMode="auto">
          <a:xfrm>
            <a:off x="609600" y="4591050"/>
            <a:ext cx="8077200" cy="646113"/>
          </a:xfrm>
          <a:prstGeom prst="rect">
            <a:avLst/>
          </a:prstGeom>
          <a:noFill/>
          <a:ln w="9525">
            <a:noFill/>
            <a:miter lim="800000"/>
            <a:headEnd/>
            <a:tailEnd/>
          </a:ln>
        </p:spPr>
        <p:txBody>
          <a:bodyPr>
            <a:spAutoFit/>
          </a:bodyPr>
          <a:lstStyle/>
          <a:p>
            <a:r>
              <a:rPr lang="en-US" sz="3600" b="1">
                <a:solidFill>
                  <a:srgbClr val="0000FF"/>
                </a:solidFill>
                <a:latin typeface="Times New Roman" pitchFamily="18" charset="0"/>
                <a:cs typeface="Times New Roman" pitchFamily="18" charset="0"/>
              </a:rPr>
              <a:t>Ác nghiệt</a:t>
            </a:r>
            <a:r>
              <a:rPr lang="en-US" sz="3600" b="1">
                <a:latin typeface="Times New Roman" pitchFamily="18" charset="0"/>
                <a:cs typeface="Times New Roman" pitchFamily="18" charset="0"/>
              </a:rPr>
              <a:t>:  </a:t>
            </a:r>
          </a:p>
        </p:txBody>
      </p:sp>
      <p:sp>
        <p:nvSpPr>
          <p:cNvPr id="16" name="Rectangle 15"/>
          <p:cNvSpPr>
            <a:spLocks noChangeArrowheads="1"/>
          </p:cNvSpPr>
          <p:nvPr/>
        </p:nvSpPr>
        <p:spPr bwMode="auto">
          <a:xfrm>
            <a:off x="609600" y="5276850"/>
            <a:ext cx="8077200" cy="646113"/>
          </a:xfrm>
          <a:prstGeom prst="rect">
            <a:avLst/>
          </a:prstGeom>
          <a:noFill/>
          <a:ln w="9525">
            <a:noFill/>
            <a:miter lim="800000"/>
            <a:headEnd/>
            <a:tailEnd/>
          </a:ln>
        </p:spPr>
        <p:txBody>
          <a:bodyPr>
            <a:spAutoFit/>
          </a:bodyPr>
          <a:lstStyle/>
          <a:p>
            <a:r>
              <a:rPr lang="en-US" sz="3600" b="1">
                <a:solidFill>
                  <a:srgbClr val="0000FF"/>
                </a:solidFill>
                <a:latin typeface="Times New Roman" pitchFamily="18" charset="0"/>
                <a:cs typeface="Times New Roman" pitchFamily="18" charset="0"/>
              </a:rPr>
              <a:t>Ác ôn</a:t>
            </a:r>
            <a:r>
              <a:rPr lang="en-US" sz="3600" b="1">
                <a:latin typeface="Times New Roman" pitchFamily="18" charset="0"/>
                <a:cs typeface="Times New Roman" pitchFamily="18" charset="0"/>
              </a:rPr>
              <a:t>:  </a:t>
            </a:r>
          </a:p>
        </p:txBody>
      </p:sp>
      <p:sp>
        <p:nvSpPr>
          <p:cNvPr id="17" name="Rectangle 16"/>
          <p:cNvSpPr>
            <a:spLocks noChangeArrowheads="1"/>
          </p:cNvSpPr>
          <p:nvPr/>
        </p:nvSpPr>
        <p:spPr bwMode="auto">
          <a:xfrm>
            <a:off x="2514600" y="1314450"/>
            <a:ext cx="7239000" cy="646113"/>
          </a:xfrm>
          <a:prstGeom prst="rect">
            <a:avLst/>
          </a:prstGeom>
          <a:noFill/>
          <a:ln w="9525">
            <a:noFill/>
            <a:miter lim="800000"/>
            <a:headEnd/>
            <a:tailEnd/>
          </a:ln>
        </p:spPr>
        <p:txBody>
          <a:bodyPr>
            <a:spAutoFit/>
          </a:bodyPr>
          <a:lstStyle/>
          <a:p>
            <a:r>
              <a:rPr lang="en-US" sz="3600" b="1">
                <a:latin typeface="Times New Roman" pitchFamily="18" charset="0"/>
                <a:cs typeface="Times New Roman" pitchFamily="18" charset="0"/>
              </a:rPr>
              <a:t> hiền hậu và dịu dàng</a:t>
            </a:r>
          </a:p>
        </p:txBody>
      </p:sp>
      <p:sp>
        <p:nvSpPr>
          <p:cNvPr id="18" name="Rectangle 17"/>
          <p:cNvSpPr>
            <a:spLocks noChangeArrowheads="1"/>
          </p:cNvSpPr>
          <p:nvPr/>
        </p:nvSpPr>
        <p:spPr bwMode="auto">
          <a:xfrm>
            <a:off x="2667000" y="1924050"/>
            <a:ext cx="8077200" cy="646113"/>
          </a:xfrm>
          <a:prstGeom prst="rect">
            <a:avLst/>
          </a:prstGeom>
          <a:noFill/>
          <a:ln w="9525">
            <a:noFill/>
            <a:miter lim="800000"/>
            <a:headEnd/>
            <a:tailEnd/>
          </a:ln>
        </p:spPr>
        <p:txBody>
          <a:bodyPr>
            <a:spAutoFit/>
          </a:bodyPr>
          <a:lstStyle/>
          <a:p>
            <a:r>
              <a:rPr lang="en-US" sz="3600" b="1">
                <a:solidFill>
                  <a:srgbClr val="FF0000"/>
                </a:solidFill>
                <a:latin typeface="Times New Roman" pitchFamily="18" charset="0"/>
                <a:cs typeface="Times New Roman" pitchFamily="18" charset="0"/>
              </a:rPr>
              <a:t> </a:t>
            </a:r>
            <a:r>
              <a:rPr lang="en-US" sz="3600" b="1">
                <a:latin typeface="Times New Roman" pitchFamily="18" charset="0"/>
                <a:cs typeface="Times New Roman" pitchFamily="18" charset="0"/>
              </a:rPr>
              <a:t>phúc hậu hay thương người</a:t>
            </a:r>
          </a:p>
        </p:txBody>
      </p:sp>
      <p:sp>
        <p:nvSpPr>
          <p:cNvPr id="19" name="Rectangle 18"/>
          <p:cNvSpPr>
            <a:spLocks noChangeArrowheads="1"/>
          </p:cNvSpPr>
          <p:nvPr/>
        </p:nvSpPr>
        <p:spPr bwMode="auto">
          <a:xfrm>
            <a:off x="2743200" y="2589213"/>
            <a:ext cx="8077200" cy="646112"/>
          </a:xfrm>
          <a:prstGeom prst="rect">
            <a:avLst/>
          </a:prstGeom>
          <a:noFill/>
          <a:ln w="9525">
            <a:noFill/>
            <a:miter lim="800000"/>
            <a:headEnd/>
            <a:tailEnd/>
          </a:ln>
        </p:spPr>
        <p:txBody>
          <a:bodyPr>
            <a:spAutoFit/>
          </a:bodyPr>
          <a:lstStyle/>
          <a:p>
            <a:r>
              <a:rPr lang="en-US" sz="3600" b="1">
                <a:solidFill>
                  <a:srgbClr val="FF0000"/>
                </a:solidFill>
                <a:latin typeface="Times New Roman" pitchFamily="18" charset="0"/>
                <a:cs typeface="Times New Roman" pitchFamily="18" charset="0"/>
              </a:rPr>
              <a:t> </a:t>
            </a:r>
            <a:r>
              <a:rPr lang="en-US" sz="3600" b="1">
                <a:latin typeface="Times New Roman" pitchFamily="18" charset="0"/>
                <a:cs typeface="Times New Roman" pitchFamily="18" charset="0"/>
              </a:rPr>
              <a:t>hiền lành và trung hậu</a:t>
            </a:r>
          </a:p>
        </p:txBody>
      </p:sp>
      <p:sp>
        <p:nvSpPr>
          <p:cNvPr id="20" name="Rectangle 19"/>
          <p:cNvSpPr>
            <a:spLocks noChangeArrowheads="1"/>
          </p:cNvSpPr>
          <p:nvPr/>
        </p:nvSpPr>
        <p:spPr bwMode="auto">
          <a:xfrm>
            <a:off x="2667000" y="3240088"/>
            <a:ext cx="8077200" cy="646112"/>
          </a:xfrm>
          <a:prstGeom prst="rect">
            <a:avLst/>
          </a:prstGeom>
          <a:noFill/>
          <a:ln w="9525">
            <a:noFill/>
            <a:miter lim="800000"/>
            <a:headEnd/>
            <a:tailEnd/>
          </a:ln>
        </p:spPr>
        <p:txBody>
          <a:bodyPr>
            <a:spAutoFit/>
          </a:bodyPr>
          <a:lstStyle/>
          <a:p>
            <a:r>
              <a:rPr lang="en-US" sz="3600" b="1">
                <a:solidFill>
                  <a:srgbClr val="FF0000"/>
                </a:solidFill>
                <a:latin typeface="Times New Roman" pitchFamily="18" charset="0"/>
                <a:cs typeface="Times New Roman" pitchFamily="18" charset="0"/>
              </a:rPr>
              <a:t> </a:t>
            </a:r>
            <a:r>
              <a:rPr lang="en-US" sz="3600" b="1">
                <a:latin typeface="Times New Roman" pitchFamily="18" charset="0"/>
                <a:cs typeface="Times New Roman" pitchFamily="18" charset="0"/>
              </a:rPr>
              <a:t>hiền lành và ôn hòa</a:t>
            </a:r>
          </a:p>
        </p:txBody>
      </p:sp>
      <p:sp>
        <p:nvSpPr>
          <p:cNvPr id="21" name="Rectangle 20"/>
          <p:cNvSpPr>
            <a:spLocks noChangeArrowheads="1"/>
          </p:cNvSpPr>
          <p:nvPr/>
        </p:nvSpPr>
        <p:spPr bwMode="auto">
          <a:xfrm>
            <a:off x="2362200" y="3962400"/>
            <a:ext cx="8077200" cy="646113"/>
          </a:xfrm>
          <a:prstGeom prst="rect">
            <a:avLst/>
          </a:prstGeom>
          <a:noFill/>
          <a:ln w="9525">
            <a:noFill/>
            <a:miter lim="800000"/>
            <a:headEnd/>
            <a:tailEnd/>
          </a:ln>
        </p:spPr>
        <p:txBody>
          <a:bodyPr>
            <a:spAutoFit/>
          </a:bodyPr>
          <a:lstStyle/>
          <a:p>
            <a:r>
              <a:rPr lang="en-US" sz="3600" b="1">
                <a:solidFill>
                  <a:srgbClr val="0000FF"/>
                </a:solidFill>
                <a:latin typeface="Times New Roman" pitchFamily="18" charset="0"/>
                <a:cs typeface="Times New Roman" pitchFamily="18" charset="0"/>
              </a:rPr>
              <a:t> </a:t>
            </a:r>
            <a:r>
              <a:rPr lang="en-US" sz="3600" b="1">
                <a:latin typeface="Times New Roman" pitchFamily="18" charset="0"/>
                <a:cs typeface="Times New Roman" pitchFamily="18" charset="0"/>
              </a:rPr>
              <a:t>ác , thâm hiểm</a:t>
            </a:r>
          </a:p>
        </p:txBody>
      </p:sp>
      <p:sp>
        <p:nvSpPr>
          <p:cNvPr id="22" name="Rectangle 21"/>
          <p:cNvSpPr>
            <a:spLocks noChangeArrowheads="1"/>
          </p:cNvSpPr>
          <p:nvPr/>
        </p:nvSpPr>
        <p:spPr bwMode="auto">
          <a:xfrm>
            <a:off x="2667000" y="4591050"/>
            <a:ext cx="8077200" cy="646113"/>
          </a:xfrm>
          <a:prstGeom prst="rect">
            <a:avLst/>
          </a:prstGeom>
          <a:noFill/>
          <a:ln w="9525">
            <a:noFill/>
            <a:miter lim="800000"/>
            <a:headEnd/>
            <a:tailEnd/>
          </a:ln>
        </p:spPr>
        <p:txBody>
          <a:bodyPr>
            <a:spAutoFit/>
          </a:bodyPr>
          <a:lstStyle/>
          <a:p>
            <a:r>
              <a:rPr lang="en-US" sz="3600" b="1">
                <a:solidFill>
                  <a:srgbClr val="0000FF"/>
                </a:solidFill>
                <a:latin typeface="Times New Roman" pitchFamily="18" charset="0"/>
                <a:cs typeface="Times New Roman" pitchFamily="18" charset="0"/>
              </a:rPr>
              <a:t> </a:t>
            </a:r>
            <a:r>
              <a:rPr lang="en-US" sz="3600" b="1">
                <a:latin typeface="Times New Roman" pitchFamily="18" charset="0"/>
                <a:cs typeface="Times New Roman" pitchFamily="18" charset="0"/>
              </a:rPr>
              <a:t>độc ác và cay nghiệt</a:t>
            </a:r>
          </a:p>
        </p:txBody>
      </p:sp>
      <p:sp>
        <p:nvSpPr>
          <p:cNvPr id="23" name="Rectangle 22"/>
          <p:cNvSpPr>
            <a:spLocks noChangeArrowheads="1"/>
          </p:cNvSpPr>
          <p:nvPr/>
        </p:nvSpPr>
        <p:spPr bwMode="auto">
          <a:xfrm>
            <a:off x="1981200" y="5276850"/>
            <a:ext cx="8077200" cy="1200150"/>
          </a:xfrm>
          <a:prstGeom prst="rect">
            <a:avLst/>
          </a:prstGeom>
          <a:noFill/>
          <a:ln w="9525">
            <a:noFill/>
            <a:miter lim="800000"/>
            <a:headEnd/>
            <a:tailEnd/>
          </a:ln>
        </p:spPr>
        <p:txBody>
          <a:bodyPr>
            <a:spAutoFit/>
          </a:bodyPr>
          <a:lstStyle/>
          <a:p>
            <a:r>
              <a:rPr lang="en-US" sz="3600" b="1">
                <a:solidFill>
                  <a:srgbClr val="0000FF"/>
                </a:solidFill>
                <a:latin typeface="Times New Roman" pitchFamily="18" charset="0"/>
                <a:cs typeface="Times New Roman" pitchFamily="18" charset="0"/>
              </a:rPr>
              <a:t> </a:t>
            </a:r>
            <a:r>
              <a:rPr lang="en-US" sz="3600" b="1">
                <a:latin typeface="Times New Roman" pitchFamily="18" charset="0"/>
                <a:cs typeface="Times New Roman" pitchFamily="18" charset="0"/>
              </a:rPr>
              <a:t>kẻ ác độc , gây nhiều tội ác cho </a:t>
            </a:r>
          </a:p>
          <a:p>
            <a:r>
              <a:rPr lang="en-US" sz="3600" b="1">
                <a:latin typeface="Times New Roman" pitchFamily="18" charset="0"/>
                <a:cs typeface="Times New Roman" pitchFamily="18" charset="0"/>
              </a:rPr>
              <a:t>người khác</a:t>
            </a:r>
          </a:p>
        </p:txBody>
      </p:sp>
      <p:sp>
        <p:nvSpPr>
          <p:cNvPr id="9232" name="Rectangle 23"/>
          <p:cNvSpPr>
            <a:spLocks noChangeArrowheads="1"/>
          </p:cNvSpPr>
          <p:nvPr/>
        </p:nvSpPr>
        <p:spPr bwMode="auto">
          <a:xfrm>
            <a:off x="2209800" y="533400"/>
            <a:ext cx="5105400" cy="646113"/>
          </a:xfrm>
          <a:prstGeom prst="rect">
            <a:avLst/>
          </a:prstGeom>
          <a:noFill/>
          <a:ln w="9525">
            <a:noFill/>
            <a:miter lim="800000"/>
            <a:headEnd/>
            <a:tailEnd/>
          </a:ln>
        </p:spPr>
        <p:txBody>
          <a:bodyPr>
            <a:spAutoFit/>
          </a:bodyPr>
          <a:lstStyle/>
          <a:p>
            <a:r>
              <a:rPr lang="en-US" sz="3600" b="1">
                <a:latin typeface="Times New Roman" pitchFamily="18" charset="0"/>
                <a:cs typeface="Times New Roman" pitchFamily="18" charset="0"/>
              </a:rPr>
              <a:t>Giải nghĩa một số từ</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wipe(down)">
                                      <p:cBhvr>
                                        <p:cTn id="10" dur="500"/>
                                        <p:tgtEl>
                                          <p:spTgt spid="9"/>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wipe(down)">
                                      <p:cBhvr>
                                        <p:cTn id="13" dur="500"/>
                                        <p:tgtEl>
                                          <p:spTgt spid="13"/>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wipe(down)">
                                      <p:cBhvr>
                                        <p:cTn id="16" dur="500"/>
                                        <p:tgtEl>
                                          <p:spTgt spid="12"/>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wipe(down)">
                                      <p:cBhvr>
                                        <p:cTn id="19" dur="500"/>
                                        <p:tgtEl>
                                          <p:spTgt spid="14"/>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wipe(down)">
                                      <p:cBhvr>
                                        <p:cTn id="22" dur="500"/>
                                        <p:tgtEl>
                                          <p:spTgt spid="15"/>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wipe(down)">
                                      <p:cBhvr>
                                        <p:cTn id="25" dur="500"/>
                                        <p:tgtEl>
                                          <p:spTgt spid="16"/>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17"/>
                                        </p:tgtEl>
                                        <p:attrNameLst>
                                          <p:attrName>style.visibility</p:attrName>
                                        </p:attrNameLst>
                                      </p:cBhvr>
                                      <p:to>
                                        <p:strVal val="visible"/>
                                      </p:to>
                                    </p:set>
                                    <p:animEffect transition="in" filter="wipe(down)">
                                      <p:cBhvr>
                                        <p:cTn id="30" dur="500"/>
                                        <p:tgtEl>
                                          <p:spTgt spid="17"/>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wipe(down)">
                                      <p:cBhvr>
                                        <p:cTn id="35" dur="500"/>
                                        <p:tgtEl>
                                          <p:spTgt spid="18"/>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wipe(down)">
                                      <p:cBhvr>
                                        <p:cTn id="40" dur="500"/>
                                        <p:tgtEl>
                                          <p:spTgt spid="19"/>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20"/>
                                        </p:tgtEl>
                                        <p:attrNameLst>
                                          <p:attrName>style.visibility</p:attrName>
                                        </p:attrNameLst>
                                      </p:cBhvr>
                                      <p:to>
                                        <p:strVal val="visible"/>
                                      </p:to>
                                    </p:set>
                                    <p:animEffect transition="in" filter="wipe(down)">
                                      <p:cBhvr>
                                        <p:cTn id="45" dur="500"/>
                                        <p:tgtEl>
                                          <p:spTgt spid="20"/>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4" fill="hold" nodeType="clickEffect">
                                  <p:stCondLst>
                                    <p:cond delay="0"/>
                                  </p:stCondLst>
                                  <p:childTnLst>
                                    <p:set>
                                      <p:cBhvr>
                                        <p:cTn id="49" dur="1" fill="hold">
                                          <p:stCondLst>
                                            <p:cond delay="0"/>
                                          </p:stCondLst>
                                        </p:cTn>
                                        <p:tgtEl>
                                          <p:spTgt spid="21"/>
                                        </p:tgtEl>
                                        <p:attrNameLst>
                                          <p:attrName>style.visibility</p:attrName>
                                        </p:attrNameLst>
                                      </p:cBhvr>
                                      <p:to>
                                        <p:strVal val="visible"/>
                                      </p:to>
                                    </p:set>
                                    <p:animEffect transition="in" filter="wipe(down)">
                                      <p:cBhvr>
                                        <p:cTn id="50" dur="500"/>
                                        <p:tgtEl>
                                          <p:spTgt spid="21"/>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4" fill="hold" nodeType="clickEffect">
                                  <p:stCondLst>
                                    <p:cond delay="0"/>
                                  </p:stCondLst>
                                  <p:childTnLst>
                                    <p:set>
                                      <p:cBhvr>
                                        <p:cTn id="54" dur="1" fill="hold">
                                          <p:stCondLst>
                                            <p:cond delay="0"/>
                                          </p:stCondLst>
                                        </p:cTn>
                                        <p:tgtEl>
                                          <p:spTgt spid="22"/>
                                        </p:tgtEl>
                                        <p:attrNameLst>
                                          <p:attrName>style.visibility</p:attrName>
                                        </p:attrNameLst>
                                      </p:cBhvr>
                                      <p:to>
                                        <p:strVal val="visible"/>
                                      </p:to>
                                    </p:set>
                                    <p:animEffect transition="in" filter="wipe(down)">
                                      <p:cBhvr>
                                        <p:cTn id="55" dur="500"/>
                                        <p:tgtEl>
                                          <p:spTgt spid="22"/>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4" fill="hold" grpId="0" nodeType="clickEffect">
                                  <p:stCondLst>
                                    <p:cond delay="0"/>
                                  </p:stCondLst>
                                  <p:childTnLst>
                                    <p:set>
                                      <p:cBhvr>
                                        <p:cTn id="59" dur="1" fill="hold">
                                          <p:stCondLst>
                                            <p:cond delay="0"/>
                                          </p:stCondLst>
                                        </p:cTn>
                                        <p:tgtEl>
                                          <p:spTgt spid="23"/>
                                        </p:tgtEl>
                                        <p:attrNameLst>
                                          <p:attrName>style.visibility</p:attrName>
                                        </p:attrNameLst>
                                      </p:cBhvr>
                                      <p:to>
                                        <p:strVal val="visible"/>
                                      </p:to>
                                    </p:set>
                                    <p:animEffect transition="in" filter="wipe(down)">
                                      <p:cBhvr>
                                        <p:cTn id="60"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9" grpId="0"/>
      <p:bldP spid="12" grpId="0"/>
      <p:bldP spid="13" grpId="0"/>
      <p:bldP spid="14" grpId="0"/>
      <p:bldP spid="15" grpId="0"/>
      <p:bldP spid="16" grpId="0"/>
      <p:bldP spid="17" grpId="0"/>
      <p:bldP spid="18" grpId="0"/>
      <p:bldP spid="19" grpId="0"/>
      <p:bldP spid="20" grpId="0"/>
      <p:bldP spid="2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ChangeArrowheads="1"/>
          </p:cNvSpPr>
          <p:nvPr/>
        </p:nvSpPr>
        <p:spPr bwMode="auto">
          <a:xfrm>
            <a:off x="381000" y="76200"/>
            <a:ext cx="8305800" cy="2062163"/>
          </a:xfrm>
          <a:prstGeom prst="rect">
            <a:avLst/>
          </a:prstGeom>
          <a:noFill/>
          <a:ln w="9525">
            <a:noFill/>
            <a:miter lim="800000"/>
            <a:headEnd/>
            <a:tailEnd/>
          </a:ln>
        </p:spPr>
        <p:txBody>
          <a:bodyPr>
            <a:spAutoFit/>
          </a:bodyPr>
          <a:lstStyle/>
          <a:p>
            <a:pPr algn="just"/>
            <a:r>
              <a:rPr lang="en-US" sz="3200" b="1">
                <a:solidFill>
                  <a:srgbClr val="FF0000"/>
                </a:solidFill>
                <a:latin typeface="Times New Roman" pitchFamily="18" charset="0"/>
                <a:cs typeface="Times New Roman" pitchFamily="18" charset="0"/>
              </a:rPr>
              <a:t>2. Xếp các từ sau vào bảng: </a:t>
            </a:r>
            <a:r>
              <a:rPr lang="en-US" sz="3200" b="1">
                <a:solidFill>
                  <a:srgbClr val="000099"/>
                </a:solidFill>
                <a:latin typeface="Times New Roman" pitchFamily="18" charset="0"/>
                <a:cs typeface="Times New Roman" pitchFamily="18" charset="0"/>
              </a:rPr>
              <a:t>nhân ái, tàn ác, bất hòa, lục đục, hiền hậu, chia rẽ, cưu mang, che chở, phúc hậu, hung ác, độc ác, đôn hậu, đùm bọc, trung hậu, nhân từ, tàn bạo.</a:t>
            </a:r>
          </a:p>
        </p:txBody>
      </p:sp>
      <p:sp>
        <p:nvSpPr>
          <p:cNvPr id="6147" name="Rectangle 2"/>
          <p:cNvSpPr>
            <a:spLocks noGrp="1" noChangeArrowheads="1"/>
          </p:cNvSpPr>
          <p:nvPr>
            <p:ph type="title"/>
          </p:nvPr>
        </p:nvSpPr>
        <p:spPr>
          <a:xfrm>
            <a:off x="457200" y="2057400"/>
            <a:ext cx="3810000" cy="2286000"/>
          </a:xfrm>
          <a:ln w="28575">
            <a:solidFill>
              <a:schemeClr val="tx1"/>
            </a:solidFill>
          </a:ln>
        </p:spPr>
        <p:txBody>
          <a:bodyPr/>
          <a:lstStyle/>
          <a:p>
            <a:pPr algn="just" eaLnBrk="1" hangingPunct="1"/>
            <a:r>
              <a:rPr lang="en-US" sz="3200" b="1" smtClean="0">
                <a:solidFill>
                  <a:srgbClr val="CC0000"/>
                </a:solidFill>
              </a:rPr>
              <a:t>Cột có dấu </a:t>
            </a:r>
            <a:r>
              <a:rPr lang="en-US" sz="3200" b="1" smtClean="0">
                <a:solidFill>
                  <a:srgbClr val="0000FF"/>
                </a:solidFill>
              </a:rPr>
              <a:t>+</a:t>
            </a:r>
            <a:r>
              <a:rPr lang="en-US" sz="3200" b="1" smtClean="0">
                <a:solidFill>
                  <a:srgbClr val="CC0000"/>
                </a:solidFill>
              </a:rPr>
              <a:t> các từ thể hiện lòng nhân hậu hoặc tinh thần đoàn kết.</a:t>
            </a:r>
          </a:p>
        </p:txBody>
      </p:sp>
      <p:sp>
        <p:nvSpPr>
          <p:cNvPr id="6148" name="Rectangle 2"/>
          <p:cNvSpPr txBox="1">
            <a:spLocks noChangeArrowheads="1"/>
          </p:cNvSpPr>
          <p:nvPr/>
        </p:nvSpPr>
        <p:spPr bwMode="auto">
          <a:xfrm>
            <a:off x="4343400" y="2133600"/>
            <a:ext cx="4419600" cy="2286000"/>
          </a:xfrm>
          <a:prstGeom prst="rect">
            <a:avLst/>
          </a:prstGeom>
          <a:noFill/>
          <a:ln w="28575">
            <a:solidFill>
              <a:schemeClr val="tx1"/>
            </a:solidFill>
            <a:miter lim="800000"/>
            <a:headEnd/>
            <a:tailEnd/>
          </a:ln>
        </p:spPr>
        <p:txBody>
          <a:bodyPr anchor="ctr"/>
          <a:lstStyle/>
          <a:p>
            <a:pPr algn="just"/>
            <a:r>
              <a:rPr lang="en-US" sz="3200" b="1">
                <a:solidFill>
                  <a:srgbClr val="CC0000"/>
                </a:solidFill>
                <a:latin typeface="Times New Roman" pitchFamily="18" charset="0"/>
                <a:cs typeface="Times New Roman" pitchFamily="18" charset="0"/>
              </a:rPr>
              <a:t>Cột có dấu </a:t>
            </a:r>
            <a:r>
              <a:rPr lang="en-US" sz="3200" b="1">
                <a:solidFill>
                  <a:srgbClr val="0000FF"/>
                </a:solidFill>
                <a:latin typeface="Times New Roman" pitchFamily="18" charset="0"/>
                <a:cs typeface="Times New Roman" pitchFamily="18" charset="0"/>
              </a:rPr>
              <a:t>–</a:t>
            </a:r>
            <a:r>
              <a:rPr lang="en-US" sz="3200" b="1">
                <a:solidFill>
                  <a:srgbClr val="CC0000"/>
                </a:solidFill>
                <a:latin typeface="Times New Roman" pitchFamily="18" charset="0"/>
                <a:cs typeface="Times New Roman" pitchFamily="18" charset="0"/>
              </a:rPr>
              <a:t> để ghi các từ có nghĩa trái với lòng nhân hậu hoặc tinh thần đoàn kết.</a:t>
            </a:r>
          </a:p>
        </p:txBody>
      </p:sp>
      <p:pic>
        <p:nvPicPr>
          <p:cNvPr id="7" name="Picture 6"/>
          <p:cNvPicPr>
            <a:picLocks noChangeAspect="1" noChangeArrowheads="1"/>
          </p:cNvPicPr>
          <p:nvPr/>
        </p:nvPicPr>
        <p:blipFill>
          <a:blip r:embed="rId2"/>
          <a:srcRect l="34891" t="43774" r="19939" b="16328"/>
          <a:stretch>
            <a:fillRect/>
          </a:stretch>
        </p:blipFill>
        <p:spPr bwMode="auto">
          <a:xfrm>
            <a:off x="381000" y="4343400"/>
            <a:ext cx="8229600" cy="2438400"/>
          </a:xfrm>
          <a:prstGeom prst="rect">
            <a:avLst/>
          </a:prstGeom>
          <a:noFill/>
          <a:ln w="9525">
            <a:noFill/>
            <a:miter lim="800000"/>
            <a:headEnd/>
            <a:tailEnd/>
          </a:ln>
        </p:spPr>
      </p:pic>
      <p:cxnSp>
        <p:nvCxnSpPr>
          <p:cNvPr id="11" name="Straight Arrow Connector 10"/>
          <p:cNvCxnSpPr/>
          <p:nvPr/>
        </p:nvCxnSpPr>
        <p:spPr>
          <a:xfrm>
            <a:off x="3352800" y="4038600"/>
            <a:ext cx="838200" cy="68580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16200000" flipH="1">
            <a:off x="7048500" y="4305300"/>
            <a:ext cx="914400" cy="7620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p:cTn id="7" dur="1000" fill="hold"/>
                                        <p:tgtEl>
                                          <p:spTgt spid="6146"/>
                                        </p:tgtEl>
                                        <p:attrNameLst>
                                          <p:attrName>ppt_x</p:attrName>
                                        </p:attrNameLst>
                                      </p:cBhvr>
                                      <p:tavLst>
                                        <p:tav tm="0">
                                          <p:val>
                                            <p:strVal val="#ppt_x-.2"/>
                                          </p:val>
                                        </p:tav>
                                        <p:tav tm="100000">
                                          <p:val>
                                            <p:strVal val="#ppt_x"/>
                                          </p:val>
                                        </p:tav>
                                      </p:tavLst>
                                    </p:anim>
                                    <p:anim calcmode="lin" valueType="num">
                                      <p:cBhvr>
                                        <p:cTn id="8" dur="1000" fill="hold"/>
                                        <p:tgtEl>
                                          <p:spTgt spid="6146"/>
                                        </p:tgtEl>
                                        <p:attrNameLst>
                                          <p:attrName>ppt_y</p:attrName>
                                        </p:attrNameLst>
                                      </p:cBhvr>
                                      <p:tavLst>
                                        <p:tav tm="0">
                                          <p:val>
                                            <p:strVal val="#ppt_y"/>
                                          </p:val>
                                        </p:tav>
                                        <p:tav tm="100000">
                                          <p:val>
                                            <p:strVal val="#ppt_y"/>
                                          </p:val>
                                        </p:tav>
                                      </p:tavLst>
                                    </p:anim>
                                    <p:animEffect transition="in" filter="wipe(right)" prLst="gradientSize: 0.1">
                                      <p:cBhvr>
                                        <p:cTn id="9" dur="1000"/>
                                        <p:tgtEl>
                                          <p:spTgt spid="6146"/>
                                        </p:tgtEl>
                                      </p:cBhvr>
                                    </p:animEffect>
                                  </p:childTnLst>
                                </p:cTn>
                              </p:par>
                            </p:childTnLst>
                          </p:cTn>
                        </p:par>
                      </p:childTnLst>
                    </p:cTn>
                  </p:par>
                  <p:par>
                    <p:cTn id="10" fill="hold">
                      <p:stCondLst>
                        <p:cond delay="indefinite"/>
                      </p:stCondLst>
                      <p:childTnLst>
                        <p:par>
                          <p:cTn id="11" fill="hold">
                            <p:stCondLst>
                              <p:cond delay="0"/>
                            </p:stCondLst>
                            <p:childTnLst>
                              <p:par>
                                <p:cTn id="12" presetID="20" presetClass="entr" presetSubtype="0"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wedge">
                                      <p:cBhvr>
                                        <p:cTn id="14" dur="20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4" presetClass="entr" presetSubtype="16"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box(in)">
                                      <p:cBhvr>
                                        <p:cTn id="19" dur="500"/>
                                        <p:tgtEl>
                                          <p:spTgt spid="11"/>
                                        </p:tgtEl>
                                      </p:cBhvr>
                                    </p:animEffect>
                                  </p:childTnLst>
                                </p:cTn>
                              </p:par>
                              <p:par>
                                <p:cTn id="20" presetID="4" presetClass="entr" presetSubtype="16" fill="hold" grpId="0" nodeType="withEffect">
                                  <p:stCondLst>
                                    <p:cond delay="0"/>
                                  </p:stCondLst>
                                  <p:childTnLst>
                                    <p:set>
                                      <p:cBhvr>
                                        <p:cTn id="21" dur="1" fill="hold">
                                          <p:stCondLst>
                                            <p:cond delay="0"/>
                                          </p:stCondLst>
                                        </p:cTn>
                                        <p:tgtEl>
                                          <p:spTgt spid="6147"/>
                                        </p:tgtEl>
                                        <p:attrNameLst>
                                          <p:attrName>style.visibility</p:attrName>
                                        </p:attrNameLst>
                                      </p:cBhvr>
                                      <p:to>
                                        <p:strVal val="visible"/>
                                      </p:to>
                                    </p:set>
                                    <p:animEffect transition="in" filter="box(in)">
                                      <p:cBhvr>
                                        <p:cTn id="22" dur="500"/>
                                        <p:tgtEl>
                                          <p:spTgt spid="614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down)">
                                      <p:cBhvr>
                                        <p:cTn id="27" dur="500"/>
                                        <p:tgtEl>
                                          <p:spTgt spid="12"/>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6148"/>
                                        </p:tgtEl>
                                        <p:attrNameLst>
                                          <p:attrName>style.visibility</p:attrName>
                                        </p:attrNameLst>
                                      </p:cBhvr>
                                      <p:to>
                                        <p:strVal val="visible"/>
                                      </p:to>
                                    </p:set>
                                    <p:animEffect transition="in" filter="wipe(down)">
                                      <p:cBhvr>
                                        <p:cTn id="30" dur="500"/>
                                        <p:tgtEl>
                                          <p:spTgt spid="6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47" grpId="0" animBg="1"/>
      <p:bldP spid="614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ChangeArrowheads="1"/>
          </p:cNvSpPr>
          <p:nvPr/>
        </p:nvSpPr>
        <p:spPr bwMode="auto">
          <a:xfrm>
            <a:off x="381000" y="228600"/>
            <a:ext cx="8305800" cy="2062163"/>
          </a:xfrm>
          <a:prstGeom prst="rect">
            <a:avLst/>
          </a:prstGeom>
          <a:noFill/>
          <a:ln w="9525">
            <a:noFill/>
            <a:miter lim="800000"/>
            <a:headEnd/>
            <a:tailEnd/>
          </a:ln>
        </p:spPr>
        <p:txBody>
          <a:bodyPr>
            <a:spAutoFit/>
          </a:bodyPr>
          <a:lstStyle/>
          <a:p>
            <a:pPr algn="just"/>
            <a:r>
              <a:rPr lang="en-US" sz="3200" b="1">
                <a:solidFill>
                  <a:srgbClr val="000099"/>
                </a:solidFill>
                <a:latin typeface="Times New Roman" pitchFamily="18" charset="0"/>
                <a:cs typeface="Times New Roman" pitchFamily="18" charset="0"/>
              </a:rPr>
              <a:t>nhân ái, tàn ác, bất hòa, lục đục, hiền hậu, chia rẽ, cưu mang, che chở, phúc hậu, hung ác, độc ác, đôn hậu, đùm bọc, trung hậu, nhân từ, tàn bạo.</a:t>
            </a:r>
          </a:p>
        </p:txBody>
      </p:sp>
      <p:graphicFrame>
        <p:nvGraphicFramePr>
          <p:cNvPr id="3" name="Table 2"/>
          <p:cNvGraphicFramePr>
            <a:graphicFrameLocks noGrp="1"/>
          </p:cNvGraphicFramePr>
          <p:nvPr/>
        </p:nvGraphicFramePr>
        <p:xfrm>
          <a:off x="457200" y="2590800"/>
          <a:ext cx="8229600" cy="4037874"/>
        </p:xfrm>
        <a:graphic>
          <a:graphicData uri="http://schemas.openxmlformats.org/drawingml/2006/table">
            <a:tbl>
              <a:tblPr firstRow="1" bandRow="1">
                <a:tableStyleId>{5C22544A-7EE6-4342-B048-85BDC9FD1C3A}</a:tableStyleId>
              </a:tblPr>
              <a:tblGrid>
                <a:gridCol w="2743200"/>
                <a:gridCol w="2743200"/>
                <a:gridCol w="2743200"/>
              </a:tblGrid>
              <a:tr h="1270000">
                <a:tc>
                  <a:txBody>
                    <a:bodyPr/>
                    <a:lstStyle/>
                    <a:p>
                      <a:endParaRPr lang="en-US" dirty="0">
                        <a:latin typeface="Times New Roman" pitchFamily="18" charset="0"/>
                        <a:cs typeface="Times New Roman" pitchFamily="18" charset="0"/>
                      </a:endParaRPr>
                    </a:p>
                  </a:txBody>
                  <a:tcPr>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c>
                  <a:txBody>
                    <a:bodyPr/>
                    <a:lstStyle/>
                    <a:p>
                      <a:endParaRPr lang="en-US" dirty="0">
                        <a:latin typeface="Times New Roman" pitchFamily="18" charset="0"/>
                        <a:cs typeface="Times New Roman" pitchFamily="18" charset="0"/>
                      </a:endParaRPr>
                    </a:p>
                  </a:txBody>
                  <a:tcP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c>
                  <a:txBody>
                    <a:bodyPr/>
                    <a:lstStyle/>
                    <a:p>
                      <a:endParaRPr lang="en-US" dirty="0">
                        <a:latin typeface="Times New Roman" pitchFamily="18" charset="0"/>
                        <a:cs typeface="Times New Roman" pitchFamily="18" charset="0"/>
                      </a:endParaRPr>
                    </a:p>
                  </a:txBody>
                  <a:tcPr>
                    <a:lnL w="38100" cap="flat" cmpd="sng" algn="ctr">
                      <a:solidFill>
                        <a:srgbClr val="FF0000"/>
                      </a:solidFill>
                      <a:prstDash val="solid"/>
                      <a:round/>
                      <a:headEnd type="none" w="med" len="med"/>
                      <a:tailEnd type="none" w="med" len="med"/>
                    </a:lnL>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r>
              <a:tr h="1270000">
                <a:tc>
                  <a:txBody>
                    <a:bodyPr/>
                    <a:lstStyle/>
                    <a:p>
                      <a:endParaRPr lang="en-US" dirty="0">
                        <a:latin typeface="Times New Roman" pitchFamily="18" charset="0"/>
                        <a:cs typeface="Times New Roman" pitchFamily="18" charset="0"/>
                      </a:endParaRPr>
                    </a:p>
                  </a:txBody>
                  <a:tcPr>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tcPr>
                </a:tc>
                <a:tc>
                  <a:txBody>
                    <a:bodyPr/>
                    <a:lstStyle/>
                    <a:p>
                      <a:endParaRPr lang="en-US" dirty="0">
                        <a:latin typeface="Times New Roman" pitchFamily="18" charset="0"/>
                        <a:cs typeface="Times New Roman" pitchFamily="18" charset="0"/>
                      </a:endParaRPr>
                    </a:p>
                  </a:txBody>
                  <a:tcP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tcPr>
                </a:tc>
                <a:tc>
                  <a:txBody>
                    <a:bodyPr/>
                    <a:lstStyle/>
                    <a:p>
                      <a:endParaRPr lang="en-US" dirty="0">
                        <a:latin typeface="Times New Roman" pitchFamily="18" charset="0"/>
                        <a:cs typeface="Times New Roman" pitchFamily="18" charset="0"/>
                      </a:endParaRPr>
                    </a:p>
                  </a:txBody>
                  <a:tcPr>
                    <a:lnL w="38100" cap="flat" cmpd="sng" algn="ctr">
                      <a:solidFill>
                        <a:srgbClr val="FF0000"/>
                      </a:solidFill>
                      <a:prstDash val="solid"/>
                      <a:round/>
                      <a:headEnd type="none" w="med" len="med"/>
                      <a:tailEnd type="none" w="med" len="med"/>
                    </a:lnL>
                    <a:lnT w="38100" cap="flat" cmpd="sng" algn="ctr">
                      <a:solidFill>
                        <a:srgbClr val="FF0000"/>
                      </a:solidFill>
                      <a:prstDash val="solid"/>
                      <a:round/>
                      <a:headEnd type="none" w="med" len="med"/>
                      <a:tailEnd type="none" w="med" len="med"/>
                    </a:lnT>
                  </a:tcPr>
                </a:tc>
              </a:tr>
              <a:tr h="137886">
                <a:tc>
                  <a:txBody>
                    <a:bodyPr/>
                    <a:lstStyle/>
                    <a:p>
                      <a:endParaRPr lang="en-US" dirty="0">
                        <a:latin typeface="Times New Roman" pitchFamily="18" charset="0"/>
                        <a:cs typeface="Times New Roman" pitchFamily="18" charset="0"/>
                      </a:endParaRPr>
                    </a:p>
                  </a:txBody>
                  <a:tcPr>
                    <a:lnR w="38100" cap="flat" cmpd="sng" algn="ctr">
                      <a:solidFill>
                        <a:srgbClr val="FF0000"/>
                      </a:solidFill>
                      <a:prstDash val="solid"/>
                      <a:round/>
                      <a:headEnd type="none" w="med" len="med"/>
                      <a:tailEnd type="none" w="med" len="med"/>
                    </a:lnR>
                    <a:lnB w="38100" cap="flat" cmpd="sng" algn="ctr">
                      <a:solidFill>
                        <a:srgbClr val="FF0000"/>
                      </a:solidFill>
                      <a:prstDash val="solid"/>
                      <a:round/>
                      <a:headEnd type="none" w="med" len="med"/>
                      <a:tailEnd type="none" w="med" len="med"/>
                    </a:lnB>
                  </a:tcPr>
                </a:tc>
                <a:tc>
                  <a:txBody>
                    <a:bodyPr/>
                    <a:lstStyle/>
                    <a:p>
                      <a:endParaRPr lang="en-US" dirty="0">
                        <a:latin typeface="Times New Roman" pitchFamily="18" charset="0"/>
                        <a:cs typeface="Times New Roman" pitchFamily="18" charset="0"/>
                      </a:endParaRPr>
                    </a:p>
                  </a:txBody>
                  <a:tcP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B w="38100" cap="flat" cmpd="sng" algn="ctr">
                      <a:solidFill>
                        <a:srgbClr val="FF0000"/>
                      </a:solidFill>
                      <a:prstDash val="solid"/>
                      <a:round/>
                      <a:headEnd type="none" w="med" len="med"/>
                      <a:tailEnd type="none" w="med" len="med"/>
                    </a:lnB>
                  </a:tcPr>
                </a:tc>
                <a:tc>
                  <a:txBody>
                    <a:bodyPr/>
                    <a:lstStyle/>
                    <a:p>
                      <a:endParaRPr lang="en-US" dirty="0">
                        <a:latin typeface="Times New Roman" pitchFamily="18" charset="0"/>
                        <a:cs typeface="Times New Roman" pitchFamily="18" charset="0"/>
                      </a:endParaRPr>
                    </a:p>
                  </a:txBody>
                  <a:tcPr>
                    <a:lnL w="38100" cap="flat" cmpd="sng" algn="ctr">
                      <a:solidFill>
                        <a:srgbClr val="FF0000"/>
                      </a:solidFill>
                      <a:prstDash val="solid"/>
                      <a:round/>
                      <a:headEnd type="none" w="med" len="med"/>
                      <a:tailEnd type="none" w="med" len="med"/>
                    </a:lnL>
                    <a:lnB w="38100" cap="flat" cmpd="sng" algn="ctr">
                      <a:solidFill>
                        <a:srgbClr val="FF0000"/>
                      </a:solidFill>
                      <a:prstDash val="solid"/>
                      <a:round/>
                      <a:headEnd type="none" w="med" len="med"/>
                      <a:tailEnd type="none" w="med" len="med"/>
                    </a:lnB>
                  </a:tcPr>
                </a:tc>
              </a:tr>
              <a:tr h="1132114">
                <a:tc>
                  <a:txBody>
                    <a:bodyPr/>
                    <a:lstStyle/>
                    <a:p>
                      <a:endParaRPr lang="en-US" dirty="0">
                        <a:latin typeface="Times New Roman" pitchFamily="18" charset="0"/>
                        <a:cs typeface="Times New Roman" pitchFamily="18" charset="0"/>
                      </a:endParaRPr>
                    </a:p>
                  </a:txBody>
                  <a:tcPr>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tcPr>
                </a:tc>
                <a:tc>
                  <a:txBody>
                    <a:bodyPr/>
                    <a:lstStyle/>
                    <a:p>
                      <a:endParaRPr lang="en-US" dirty="0">
                        <a:latin typeface="Times New Roman" pitchFamily="18" charset="0"/>
                        <a:cs typeface="Times New Roman" pitchFamily="18" charset="0"/>
                      </a:endParaRPr>
                    </a:p>
                  </a:txBody>
                  <a:tcP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tcPr>
                </a:tc>
                <a:tc>
                  <a:txBody>
                    <a:bodyPr/>
                    <a:lstStyle/>
                    <a:p>
                      <a:endParaRPr lang="en-US" dirty="0">
                        <a:latin typeface="Times New Roman" pitchFamily="18" charset="0"/>
                        <a:cs typeface="Times New Roman" pitchFamily="18" charset="0"/>
                      </a:endParaRPr>
                    </a:p>
                  </a:txBody>
                  <a:tcPr>
                    <a:lnL w="38100" cap="flat" cmpd="sng" algn="ctr">
                      <a:solidFill>
                        <a:srgbClr val="FF0000"/>
                      </a:solidFill>
                      <a:prstDash val="solid"/>
                      <a:round/>
                      <a:headEnd type="none" w="med" len="med"/>
                      <a:tailEnd type="none" w="med" len="med"/>
                    </a:lnL>
                    <a:lnT w="38100" cap="flat" cmpd="sng" algn="ctr">
                      <a:solidFill>
                        <a:srgbClr val="FF0000"/>
                      </a:solidFill>
                      <a:prstDash val="solid"/>
                      <a:round/>
                      <a:headEnd type="none" w="med" len="med"/>
                      <a:tailEnd type="none" w="med" len="med"/>
                    </a:lnT>
                  </a:tcPr>
                </a:tc>
              </a:tr>
            </a:tbl>
          </a:graphicData>
        </a:graphic>
      </p:graphicFrame>
      <p:graphicFrame>
        <p:nvGraphicFramePr>
          <p:cNvPr id="9" name="Table 8"/>
          <p:cNvGraphicFramePr>
            <a:graphicFrameLocks noGrp="1"/>
          </p:cNvGraphicFramePr>
          <p:nvPr/>
        </p:nvGraphicFramePr>
        <p:xfrm>
          <a:off x="403225" y="2590800"/>
          <a:ext cx="8338458" cy="4005943"/>
        </p:xfrm>
        <a:graphic>
          <a:graphicData uri="http://schemas.openxmlformats.org/drawingml/2006/table">
            <a:tbl>
              <a:tblPr/>
              <a:tblGrid>
                <a:gridCol w="8338458"/>
              </a:tblGrid>
              <a:tr h="4005943">
                <a:tc>
                  <a:txBody>
                    <a:bodyPr/>
                    <a:lstStyle/>
                    <a:p>
                      <a:endParaRPr lang="en-US" dirty="0">
                        <a:latin typeface="Times New Roman" pitchFamily="18" charset="0"/>
                        <a:cs typeface="Times New Roman" pitchFamily="18" charset="0"/>
                      </a:endParaRPr>
                    </a:p>
                  </a:txBody>
                  <a:tcPr>
                    <a:lnL w="38100" cmpd="sng">
                      <a:solidFill>
                        <a:srgbClr val="FF0000"/>
                      </a:solidFill>
                      <a:prstDash val="solid"/>
                    </a:lnL>
                    <a:lnR w="38100" cmpd="sng">
                      <a:solidFill>
                        <a:srgbClr val="FF0000"/>
                      </a:solidFill>
                      <a:prstDash val="solid"/>
                    </a:lnR>
                    <a:lnT w="38100" cmpd="sng">
                      <a:solidFill>
                        <a:srgbClr val="FF0000"/>
                      </a:solidFill>
                      <a:prstDash val="solid"/>
                    </a:lnT>
                    <a:lnB w="38100" cmpd="sng">
                      <a:solidFill>
                        <a:srgbClr val="FF0000"/>
                      </a:solidFill>
                      <a:prstDash val="solid"/>
                    </a:lnB>
                  </a:tcPr>
                </a:tc>
              </a:tr>
            </a:tbl>
          </a:graphicData>
        </a:graphic>
      </p:graphicFrame>
      <p:sp>
        <p:nvSpPr>
          <p:cNvPr id="11295" name="Rectangle 9"/>
          <p:cNvSpPr>
            <a:spLocks noChangeArrowheads="1"/>
          </p:cNvSpPr>
          <p:nvPr/>
        </p:nvSpPr>
        <p:spPr bwMode="auto">
          <a:xfrm>
            <a:off x="838200" y="3886200"/>
            <a:ext cx="1676400" cy="1200150"/>
          </a:xfrm>
          <a:prstGeom prst="rect">
            <a:avLst/>
          </a:prstGeom>
          <a:noFill/>
          <a:ln w="9525">
            <a:noFill/>
            <a:miter lim="800000"/>
            <a:headEnd/>
            <a:tailEnd/>
          </a:ln>
        </p:spPr>
        <p:txBody>
          <a:bodyPr>
            <a:spAutoFit/>
          </a:bodyPr>
          <a:lstStyle/>
          <a:p>
            <a:r>
              <a:rPr lang="en-US" sz="3600" b="1">
                <a:solidFill>
                  <a:srgbClr val="000099"/>
                </a:solidFill>
                <a:latin typeface="Times New Roman" pitchFamily="18" charset="0"/>
                <a:cs typeface="Times New Roman" pitchFamily="18" charset="0"/>
              </a:rPr>
              <a:t>Nhân hậu</a:t>
            </a:r>
          </a:p>
        </p:txBody>
      </p:sp>
      <p:sp>
        <p:nvSpPr>
          <p:cNvPr id="11296" name="Rectangle 10"/>
          <p:cNvSpPr>
            <a:spLocks noChangeArrowheads="1"/>
          </p:cNvSpPr>
          <p:nvPr/>
        </p:nvSpPr>
        <p:spPr bwMode="auto">
          <a:xfrm>
            <a:off x="838200" y="5410200"/>
            <a:ext cx="1676400" cy="1200150"/>
          </a:xfrm>
          <a:prstGeom prst="rect">
            <a:avLst/>
          </a:prstGeom>
          <a:noFill/>
          <a:ln w="9525">
            <a:noFill/>
            <a:miter lim="800000"/>
            <a:headEnd/>
            <a:tailEnd/>
          </a:ln>
        </p:spPr>
        <p:txBody>
          <a:bodyPr>
            <a:spAutoFit/>
          </a:bodyPr>
          <a:lstStyle/>
          <a:p>
            <a:r>
              <a:rPr lang="en-US" sz="3600" b="1">
                <a:solidFill>
                  <a:srgbClr val="000099"/>
                </a:solidFill>
                <a:latin typeface="Times New Roman" pitchFamily="18" charset="0"/>
                <a:cs typeface="Times New Roman" pitchFamily="18" charset="0"/>
              </a:rPr>
              <a:t>Đoàn kết</a:t>
            </a:r>
          </a:p>
        </p:txBody>
      </p:sp>
      <p:sp>
        <p:nvSpPr>
          <p:cNvPr id="11297" name="Rectangle 11"/>
          <p:cNvSpPr>
            <a:spLocks noChangeArrowheads="1"/>
          </p:cNvSpPr>
          <p:nvPr/>
        </p:nvSpPr>
        <p:spPr bwMode="auto">
          <a:xfrm>
            <a:off x="3581400" y="2819400"/>
            <a:ext cx="1676400" cy="769938"/>
          </a:xfrm>
          <a:prstGeom prst="rect">
            <a:avLst/>
          </a:prstGeom>
          <a:noFill/>
          <a:ln w="9525">
            <a:noFill/>
            <a:miter lim="800000"/>
            <a:headEnd/>
            <a:tailEnd/>
          </a:ln>
        </p:spPr>
        <p:txBody>
          <a:bodyPr>
            <a:spAutoFit/>
          </a:bodyPr>
          <a:lstStyle/>
          <a:p>
            <a:r>
              <a:rPr lang="en-US" sz="4400" b="1">
                <a:solidFill>
                  <a:srgbClr val="000099"/>
                </a:solidFill>
                <a:latin typeface="Times New Roman" pitchFamily="18" charset="0"/>
                <a:cs typeface="Times New Roman" pitchFamily="18" charset="0"/>
              </a:rPr>
              <a:t>+</a:t>
            </a:r>
          </a:p>
        </p:txBody>
      </p:sp>
      <p:sp>
        <p:nvSpPr>
          <p:cNvPr id="11298" name="Rectangle 12"/>
          <p:cNvSpPr>
            <a:spLocks noChangeArrowheads="1"/>
          </p:cNvSpPr>
          <p:nvPr/>
        </p:nvSpPr>
        <p:spPr bwMode="auto">
          <a:xfrm>
            <a:off x="6858000" y="2819400"/>
            <a:ext cx="990600" cy="769938"/>
          </a:xfrm>
          <a:prstGeom prst="rect">
            <a:avLst/>
          </a:prstGeom>
          <a:noFill/>
          <a:ln w="9525">
            <a:noFill/>
            <a:miter lim="800000"/>
            <a:headEnd/>
            <a:tailEnd/>
          </a:ln>
        </p:spPr>
        <p:txBody>
          <a:bodyPr>
            <a:spAutoFit/>
          </a:bodyPr>
          <a:lstStyle/>
          <a:p>
            <a:r>
              <a:rPr lang="en-US" sz="4400" b="1">
                <a:solidFill>
                  <a:srgbClr val="000099"/>
                </a:solidFill>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403225" y="838200"/>
          <a:ext cx="8304804" cy="5266792"/>
        </p:xfrm>
        <a:graphic>
          <a:graphicData uri="http://schemas.openxmlformats.org/drawingml/2006/table">
            <a:tbl>
              <a:tblPr firstRow="1" bandRow="1">
                <a:tableStyleId>{5C22544A-7EE6-4342-B048-85BDC9FD1C3A}</a:tableStyleId>
              </a:tblPr>
              <a:tblGrid>
                <a:gridCol w="2768268"/>
                <a:gridCol w="2768268"/>
                <a:gridCol w="2768268"/>
              </a:tblGrid>
              <a:tr h="1656521">
                <a:tc>
                  <a:txBody>
                    <a:bodyPr/>
                    <a:lstStyle/>
                    <a:p>
                      <a:endParaRPr lang="en-US" dirty="0">
                        <a:latin typeface="Times New Roman" pitchFamily="18" charset="0"/>
                        <a:cs typeface="Times New Roman" pitchFamily="18" charset="0"/>
                      </a:endParaRPr>
                    </a:p>
                  </a:txBody>
                  <a:tcPr>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c>
                  <a:txBody>
                    <a:bodyPr/>
                    <a:lstStyle/>
                    <a:p>
                      <a:endParaRPr lang="en-US" dirty="0">
                        <a:latin typeface="Times New Roman" pitchFamily="18" charset="0"/>
                        <a:cs typeface="Times New Roman" pitchFamily="18" charset="0"/>
                      </a:endParaRPr>
                    </a:p>
                  </a:txBody>
                  <a:tcP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c>
                  <a:txBody>
                    <a:bodyPr/>
                    <a:lstStyle/>
                    <a:p>
                      <a:endParaRPr lang="en-US" dirty="0">
                        <a:latin typeface="Times New Roman" pitchFamily="18" charset="0"/>
                        <a:cs typeface="Times New Roman" pitchFamily="18" charset="0"/>
                      </a:endParaRPr>
                    </a:p>
                  </a:txBody>
                  <a:tcPr>
                    <a:lnL w="38100" cap="flat" cmpd="sng" algn="ctr">
                      <a:solidFill>
                        <a:srgbClr val="FF0000"/>
                      </a:solidFill>
                      <a:prstDash val="solid"/>
                      <a:round/>
                      <a:headEnd type="none" w="med" len="med"/>
                      <a:tailEnd type="none" w="med" len="med"/>
                    </a:lnL>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r>
              <a:tr h="1656521">
                <a:tc>
                  <a:txBody>
                    <a:bodyPr/>
                    <a:lstStyle/>
                    <a:p>
                      <a:endParaRPr lang="en-US" dirty="0">
                        <a:latin typeface="Times New Roman" pitchFamily="18" charset="0"/>
                        <a:cs typeface="Times New Roman" pitchFamily="18" charset="0"/>
                      </a:endParaRPr>
                    </a:p>
                  </a:txBody>
                  <a:tcPr>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tcPr>
                </a:tc>
                <a:tc>
                  <a:txBody>
                    <a:bodyPr/>
                    <a:lstStyle/>
                    <a:p>
                      <a:endParaRPr lang="en-US" dirty="0">
                        <a:latin typeface="Times New Roman" pitchFamily="18" charset="0"/>
                        <a:cs typeface="Times New Roman" pitchFamily="18" charset="0"/>
                      </a:endParaRPr>
                    </a:p>
                  </a:txBody>
                  <a:tcP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tcPr>
                </a:tc>
                <a:tc>
                  <a:txBody>
                    <a:bodyPr/>
                    <a:lstStyle/>
                    <a:p>
                      <a:endParaRPr lang="en-US" dirty="0">
                        <a:latin typeface="Times New Roman" pitchFamily="18" charset="0"/>
                        <a:cs typeface="Times New Roman" pitchFamily="18" charset="0"/>
                      </a:endParaRPr>
                    </a:p>
                  </a:txBody>
                  <a:tcPr>
                    <a:lnL w="38100" cap="flat" cmpd="sng" algn="ctr">
                      <a:solidFill>
                        <a:srgbClr val="FF0000"/>
                      </a:solidFill>
                      <a:prstDash val="solid"/>
                      <a:round/>
                      <a:headEnd type="none" w="med" len="med"/>
                      <a:tailEnd type="none" w="med" len="med"/>
                    </a:lnL>
                    <a:lnT w="38100" cap="flat" cmpd="sng" algn="ctr">
                      <a:solidFill>
                        <a:srgbClr val="FF0000"/>
                      </a:solidFill>
                      <a:prstDash val="solid"/>
                      <a:round/>
                      <a:headEnd type="none" w="med" len="med"/>
                      <a:tailEnd type="none" w="med" len="med"/>
                    </a:lnT>
                  </a:tcPr>
                </a:tc>
              </a:tr>
              <a:tr h="477079">
                <a:tc>
                  <a:txBody>
                    <a:bodyPr/>
                    <a:lstStyle/>
                    <a:p>
                      <a:endParaRPr lang="en-US" dirty="0">
                        <a:latin typeface="Times New Roman" pitchFamily="18" charset="0"/>
                        <a:cs typeface="Times New Roman" pitchFamily="18" charset="0"/>
                      </a:endParaRPr>
                    </a:p>
                  </a:txBody>
                  <a:tcPr>
                    <a:lnR w="38100" cap="flat" cmpd="sng" algn="ctr">
                      <a:solidFill>
                        <a:srgbClr val="FF0000"/>
                      </a:solidFill>
                      <a:prstDash val="solid"/>
                      <a:round/>
                      <a:headEnd type="none" w="med" len="med"/>
                      <a:tailEnd type="none" w="med" len="med"/>
                    </a:lnR>
                    <a:lnB w="38100" cap="flat" cmpd="sng" algn="ctr">
                      <a:solidFill>
                        <a:srgbClr val="FF0000"/>
                      </a:solidFill>
                      <a:prstDash val="solid"/>
                      <a:round/>
                      <a:headEnd type="none" w="med" len="med"/>
                      <a:tailEnd type="none" w="med" len="med"/>
                    </a:lnB>
                  </a:tcPr>
                </a:tc>
                <a:tc>
                  <a:txBody>
                    <a:bodyPr/>
                    <a:lstStyle/>
                    <a:p>
                      <a:endParaRPr lang="en-US" dirty="0">
                        <a:latin typeface="Times New Roman" pitchFamily="18" charset="0"/>
                        <a:cs typeface="Times New Roman" pitchFamily="18" charset="0"/>
                      </a:endParaRPr>
                    </a:p>
                  </a:txBody>
                  <a:tcP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B w="38100" cap="flat" cmpd="sng" algn="ctr">
                      <a:solidFill>
                        <a:srgbClr val="FF0000"/>
                      </a:solidFill>
                      <a:prstDash val="solid"/>
                      <a:round/>
                      <a:headEnd type="none" w="med" len="med"/>
                      <a:tailEnd type="none" w="med" len="med"/>
                    </a:lnB>
                  </a:tcPr>
                </a:tc>
                <a:tc>
                  <a:txBody>
                    <a:bodyPr/>
                    <a:lstStyle/>
                    <a:p>
                      <a:endParaRPr lang="en-US" dirty="0">
                        <a:latin typeface="Times New Roman" pitchFamily="18" charset="0"/>
                        <a:cs typeface="Times New Roman" pitchFamily="18" charset="0"/>
                      </a:endParaRPr>
                    </a:p>
                  </a:txBody>
                  <a:tcPr>
                    <a:lnL w="38100" cap="flat" cmpd="sng" algn="ctr">
                      <a:solidFill>
                        <a:srgbClr val="FF0000"/>
                      </a:solidFill>
                      <a:prstDash val="solid"/>
                      <a:round/>
                      <a:headEnd type="none" w="med" len="med"/>
                      <a:tailEnd type="none" w="med" len="med"/>
                    </a:lnL>
                    <a:lnB w="38100" cap="flat" cmpd="sng" algn="ctr">
                      <a:solidFill>
                        <a:srgbClr val="FF0000"/>
                      </a:solidFill>
                      <a:prstDash val="solid"/>
                      <a:round/>
                      <a:headEnd type="none" w="med" len="med"/>
                      <a:tailEnd type="none" w="med" len="med"/>
                    </a:lnB>
                  </a:tcPr>
                </a:tc>
              </a:tr>
              <a:tr h="1476671">
                <a:tc>
                  <a:txBody>
                    <a:bodyPr/>
                    <a:lstStyle/>
                    <a:p>
                      <a:endParaRPr lang="en-US" dirty="0">
                        <a:latin typeface="Times New Roman" pitchFamily="18" charset="0"/>
                        <a:cs typeface="Times New Roman" pitchFamily="18" charset="0"/>
                      </a:endParaRPr>
                    </a:p>
                  </a:txBody>
                  <a:tcPr>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tcPr>
                </a:tc>
                <a:tc>
                  <a:txBody>
                    <a:bodyPr/>
                    <a:lstStyle/>
                    <a:p>
                      <a:endParaRPr lang="en-US" dirty="0">
                        <a:latin typeface="Times New Roman" pitchFamily="18" charset="0"/>
                        <a:cs typeface="Times New Roman" pitchFamily="18" charset="0"/>
                      </a:endParaRPr>
                    </a:p>
                  </a:txBody>
                  <a:tcP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tcPr>
                </a:tc>
                <a:tc>
                  <a:txBody>
                    <a:bodyPr/>
                    <a:lstStyle/>
                    <a:p>
                      <a:endParaRPr lang="en-US" dirty="0">
                        <a:latin typeface="Times New Roman" pitchFamily="18" charset="0"/>
                        <a:cs typeface="Times New Roman" pitchFamily="18" charset="0"/>
                      </a:endParaRPr>
                    </a:p>
                  </a:txBody>
                  <a:tcPr>
                    <a:lnL w="38100" cap="flat" cmpd="sng" algn="ctr">
                      <a:solidFill>
                        <a:srgbClr val="FF0000"/>
                      </a:solidFill>
                      <a:prstDash val="solid"/>
                      <a:round/>
                      <a:headEnd type="none" w="med" len="med"/>
                      <a:tailEnd type="none" w="med" len="med"/>
                    </a:lnL>
                    <a:lnT w="38100" cap="flat" cmpd="sng" algn="ctr">
                      <a:solidFill>
                        <a:srgbClr val="FF0000"/>
                      </a:solidFill>
                      <a:prstDash val="solid"/>
                      <a:round/>
                      <a:headEnd type="none" w="med" len="med"/>
                      <a:tailEnd type="none" w="med" len="med"/>
                    </a:lnT>
                  </a:tcPr>
                </a:tc>
              </a:tr>
            </a:tbl>
          </a:graphicData>
        </a:graphic>
      </p:graphicFrame>
      <p:graphicFrame>
        <p:nvGraphicFramePr>
          <p:cNvPr id="9" name="Table 8"/>
          <p:cNvGraphicFramePr>
            <a:graphicFrameLocks noGrp="1"/>
          </p:cNvGraphicFramePr>
          <p:nvPr/>
        </p:nvGraphicFramePr>
        <p:xfrm>
          <a:off x="347663" y="847725"/>
          <a:ext cx="8414658" cy="5225143"/>
        </p:xfrm>
        <a:graphic>
          <a:graphicData uri="http://schemas.openxmlformats.org/drawingml/2006/table">
            <a:tbl>
              <a:tblPr/>
              <a:tblGrid>
                <a:gridCol w="8414658"/>
              </a:tblGrid>
              <a:tr h="5225143">
                <a:tc>
                  <a:txBody>
                    <a:bodyPr/>
                    <a:lstStyle/>
                    <a:p>
                      <a:endParaRPr lang="en-US" dirty="0">
                        <a:latin typeface="Times New Roman" pitchFamily="18" charset="0"/>
                        <a:cs typeface="Times New Roman" pitchFamily="18" charset="0"/>
                      </a:endParaRPr>
                    </a:p>
                  </a:txBody>
                  <a:tcPr>
                    <a:lnL w="38100" cmpd="sng">
                      <a:solidFill>
                        <a:srgbClr val="FF0000"/>
                      </a:solidFill>
                      <a:prstDash val="solid"/>
                    </a:lnL>
                    <a:lnR w="38100" cmpd="sng">
                      <a:solidFill>
                        <a:srgbClr val="FF0000"/>
                      </a:solidFill>
                      <a:prstDash val="solid"/>
                    </a:lnR>
                    <a:lnT w="38100" cmpd="sng">
                      <a:solidFill>
                        <a:srgbClr val="FF0000"/>
                      </a:solidFill>
                      <a:prstDash val="solid"/>
                    </a:lnT>
                    <a:lnB w="38100" cmpd="sng">
                      <a:solidFill>
                        <a:srgbClr val="FF0000"/>
                      </a:solidFill>
                      <a:prstDash val="solid"/>
                    </a:lnB>
                  </a:tcPr>
                </a:tc>
              </a:tr>
            </a:tbl>
          </a:graphicData>
        </a:graphic>
      </p:graphicFrame>
      <p:sp>
        <p:nvSpPr>
          <p:cNvPr id="12318" name="Rectangle 9"/>
          <p:cNvSpPr>
            <a:spLocks noChangeArrowheads="1"/>
          </p:cNvSpPr>
          <p:nvPr/>
        </p:nvSpPr>
        <p:spPr bwMode="auto">
          <a:xfrm>
            <a:off x="838200" y="2819400"/>
            <a:ext cx="1692275" cy="1200150"/>
          </a:xfrm>
          <a:prstGeom prst="rect">
            <a:avLst/>
          </a:prstGeom>
          <a:noFill/>
          <a:ln w="9525">
            <a:noFill/>
            <a:miter lim="800000"/>
            <a:headEnd/>
            <a:tailEnd/>
          </a:ln>
        </p:spPr>
        <p:txBody>
          <a:bodyPr>
            <a:spAutoFit/>
          </a:bodyPr>
          <a:lstStyle/>
          <a:p>
            <a:r>
              <a:rPr lang="en-US" sz="3600" b="1">
                <a:solidFill>
                  <a:srgbClr val="000099"/>
                </a:solidFill>
                <a:latin typeface="Times New Roman" pitchFamily="18" charset="0"/>
                <a:cs typeface="Times New Roman" pitchFamily="18" charset="0"/>
              </a:rPr>
              <a:t>Nhân hậu</a:t>
            </a:r>
          </a:p>
        </p:txBody>
      </p:sp>
      <p:sp>
        <p:nvSpPr>
          <p:cNvPr id="12319" name="Rectangle 10"/>
          <p:cNvSpPr>
            <a:spLocks noChangeArrowheads="1"/>
          </p:cNvSpPr>
          <p:nvPr/>
        </p:nvSpPr>
        <p:spPr bwMode="auto">
          <a:xfrm>
            <a:off x="838200" y="4724400"/>
            <a:ext cx="1692275" cy="1200150"/>
          </a:xfrm>
          <a:prstGeom prst="rect">
            <a:avLst/>
          </a:prstGeom>
          <a:noFill/>
          <a:ln w="9525">
            <a:noFill/>
            <a:miter lim="800000"/>
            <a:headEnd/>
            <a:tailEnd/>
          </a:ln>
        </p:spPr>
        <p:txBody>
          <a:bodyPr>
            <a:spAutoFit/>
          </a:bodyPr>
          <a:lstStyle/>
          <a:p>
            <a:r>
              <a:rPr lang="en-US" sz="3600" b="1">
                <a:solidFill>
                  <a:srgbClr val="000099"/>
                </a:solidFill>
                <a:latin typeface="Times New Roman" pitchFamily="18" charset="0"/>
                <a:cs typeface="Times New Roman" pitchFamily="18" charset="0"/>
              </a:rPr>
              <a:t>Đoàn kết</a:t>
            </a:r>
          </a:p>
        </p:txBody>
      </p:sp>
      <p:sp>
        <p:nvSpPr>
          <p:cNvPr id="12320" name="Rectangle 11"/>
          <p:cNvSpPr>
            <a:spLocks noChangeArrowheads="1"/>
          </p:cNvSpPr>
          <p:nvPr/>
        </p:nvSpPr>
        <p:spPr bwMode="auto">
          <a:xfrm>
            <a:off x="3733800" y="1371600"/>
            <a:ext cx="1692275" cy="769938"/>
          </a:xfrm>
          <a:prstGeom prst="rect">
            <a:avLst/>
          </a:prstGeom>
          <a:noFill/>
          <a:ln w="9525">
            <a:noFill/>
            <a:miter lim="800000"/>
            <a:headEnd/>
            <a:tailEnd/>
          </a:ln>
        </p:spPr>
        <p:txBody>
          <a:bodyPr>
            <a:spAutoFit/>
          </a:bodyPr>
          <a:lstStyle/>
          <a:p>
            <a:r>
              <a:rPr lang="en-US" sz="4400" b="1">
                <a:solidFill>
                  <a:srgbClr val="000099"/>
                </a:solidFill>
                <a:latin typeface="Times New Roman" pitchFamily="18" charset="0"/>
                <a:cs typeface="Times New Roman" pitchFamily="18" charset="0"/>
              </a:rPr>
              <a:t>+</a:t>
            </a:r>
          </a:p>
        </p:txBody>
      </p:sp>
      <p:sp>
        <p:nvSpPr>
          <p:cNvPr id="12321" name="Rectangle 12"/>
          <p:cNvSpPr>
            <a:spLocks noChangeArrowheads="1"/>
          </p:cNvSpPr>
          <p:nvPr/>
        </p:nvSpPr>
        <p:spPr bwMode="auto">
          <a:xfrm>
            <a:off x="6858000" y="1371600"/>
            <a:ext cx="1000125" cy="769938"/>
          </a:xfrm>
          <a:prstGeom prst="rect">
            <a:avLst/>
          </a:prstGeom>
          <a:noFill/>
          <a:ln w="9525">
            <a:noFill/>
            <a:miter lim="800000"/>
            <a:headEnd/>
            <a:tailEnd/>
          </a:ln>
        </p:spPr>
        <p:txBody>
          <a:bodyPr>
            <a:spAutoFit/>
          </a:bodyPr>
          <a:lstStyle/>
          <a:p>
            <a:r>
              <a:rPr lang="en-US" sz="4400" b="1">
                <a:solidFill>
                  <a:srgbClr val="000099"/>
                </a:solidFill>
                <a:latin typeface="Times New Roman" pitchFamily="18" charset="0"/>
                <a:cs typeface="Times New Roman" pitchFamily="18" charset="0"/>
              </a:rPr>
              <a:t>-</a:t>
            </a:r>
          </a:p>
        </p:txBody>
      </p:sp>
      <p:sp>
        <p:nvSpPr>
          <p:cNvPr id="10" name="TextBox 9"/>
          <p:cNvSpPr txBox="1">
            <a:spLocks noChangeArrowheads="1"/>
          </p:cNvSpPr>
          <p:nvPr/>
        </p:nvSpPr>
        <p:spPr bwMode="auto">
          <a:xfrm>
            <a:off x="3276600" y="2590800"/>
            <a:ext cx="2590800" cy="1816100"/>
          </a:xfrm>
          <a:prstGeom prst="rect">
            <a:avLst/>
          </a:prstGeom>
          <a:noFill/>
          <a:ln w="9525">
            <a:noFill/>
            <a:miter lim="800000"/>
            <a:headEnd/>
            <a:tailEnd/>
          </a:ln>
        </p:spPr>
        <p:txBody>
          <a:bodyPr>
            <a:spAutoFit/>
          </a:bodyPr>
          <a:lstStyle/>
          <a:p>
            <a:pPr algn="just"/>
            <a:r>
              <a:rPr lang="en-US" sz="2800" b="1">
                <a:solidFill>
                  <a:srgbClr val="0000FF"/>
                </a:solidFill>
                <a:latin typeface="Times New Roman" pitchFamily="18" charset="0"/>
                <a:cs typeface="Times New Roman" pitchFamily="18" charset="0"/>
              </a:rPr>
              <a:t>Nhân ái, hiền hậu, phúc hậu, đôn hậu, trung hậu, nhân từ</a:t>
            </a:r>
          </a:p>
        </p:txBody>
      </p:sp>
      <p:sp>
        <p:nvSpPr>
          <p:cNvPr id="11" name="TextBox 10"/>
          <p:cNvSpPr txBox="1">
            <a:spLocks noChangeArrowheads="1"/>
          </p:cNvSpPr>
          <p:nvPr/>
        </p:nvSpPr>
        <p:spPr bwMode="auto">
          <a:xfrm>
            <a:off x="6096000" y="2743200"/>
            <a:ext cx="2362200" cy="1662113"/>
          </a:xfrm>
          <a:prstGeom prst="rect">
            <a:avLst/>
          </a:prstGeom>
          <a:noFill/>
          <a:ln w="9525">
            <a:noFill/>
            <a:miter lim="800000"/>
            <a:headEnd/>
            <a:tailEnd/>
          </a:ln>
        </p:spPr>
        <p:txBody>
          <a:bodyPr>
            <a:spAutoFit/>
          </a:bodyPr>
          <a:lstStyle/>
          <a:p>
            <a:r>
              <a:rPr lang="en-US" sz="2800" b="1">
                <a:solidFill>
                  <a:srgbClr val="0000FF"/>
                </a:solidFill>
                <a:latin typeface="Times New Roman" pitchFamily="18" charset="0"/>
                <a:cs typeface="Times New Roman" pitchFamily="18" charset="0"/>
              </a:rPr>
              <a:t>tàn ác, hung ác, độc ác, tàn bạo</a:t>
            </a:r>
          </a:p>
          <a:p>
            <a:endParaRPr lang="vi-VN"/>
          </a:p>
        </p:txBody>
      </p:sp>
      <p:sp>
        <p:nvSpPr>
          <p:cNvPr id="12" name="TextBox 11"/>
          <p:cNvSpPr txBox="1">
            <a:spLocks noChangeArrowheads="1"/>
          </p:cNvSpPr>
          <p:nvPr/>
        </p:nvSpPr>
        <p:spPr bwMode="auto">
          <a:xfrm>
            <a:off x="3352800" y="4724400"/>
            <a:ext cx="2438400" cy="1230313"/>
          </a:xfrm>
          <a:prstGeom prst="rect">
            <a:avLst/>
          </a:prstGeom>
          <a:noFill/>
          <a:ln w="9525">
            <a:noFill/>
            <a:miter lim="800000"/>
            <a:headEnd/>
            <a:tailEnd/>
          </a:ln>
        </p:spPr>
        <p:txBody>
          <a:bodyPr>
            <a:spAutoFit/>
          </a:bodyPr>
          <a:lstStyle/>
          <a:p>
            <a:r>
              <a:rPr lang="fr-FR" sz="2800" b="1">
                <a:solidFill>
                  <a:srgbClr val="0000FF"/>
                </a:solidFill>
                <a:latin typeface="Times New Roman" pitchFamily="18" charset="0"/>
                <a:cs typeface="Times New Roman" pitchFamily="18" charset="0"/>
              </a:rPr>
              <a:t>cưu mang, che chở, đùm bọc</a:t>
            </a:r>
            <a:endParaRPr lang="en-US" sz="2800" b="1">
              <a:solidFill>
                <a:srgbClr val="0000FF"/>
              </a:solidFill>
              <a:latin typeface="Times New Roman" pitchFamily="18" charset="0"/>
              <a:cs typeface="Times New Roman" pitchFamily="18" charset="0"/>
            </a:endParaRPr>
          </a:p>
          <a:p>
            <a:endParaRPr lang="vi-VN"/>
          </a:p>
        </p:txBody>
      </p:sp>
      <p:sp>
        <p:nvSpPr>
          <p:cNvPr id="13" name="TextBox 12"/>
          <p:cNvSpPr txBox="1">
            <a:spLocks noChangeArrowheads="1"/>
          </p:cNvSpPr>
          <p:nvPr/>
        </p:nvSpPr>
        <p:spPr bwMode="auto">
          <a:xfrm>
            <a:off x="6096000" y="4724400"/>
            <a:ext cx="2362200" cy="954088"/>
          </a:xfrm>
          <a:prstGeom prst="rect">
            <a:avLst/>
          </a:prstGeom>
          <a:noFill/>
          <a:ln w="9525">
            <a:noFill/>
            <a:miter lim="800000"/>
            <a:headEnd/>
            <a:tailEnd/>
          </a:ln>
        </p:spPr>
        <p:txBody>
          <a:bodyPr>
            <a:spAutoFit/>
          </a:bodyPr>
          <a:lstStyle/>
          <a:p>
            <a:r>
              <a:rPr lang="fr-FR" sz="2800" b="1">
                <a:solidFill>
                  <a:srgbClr val="0000FF"/>
                </a:solidFill>
                <a:latin typeface="Times New Roman" pitchFamily="18" charset="0"/>
                <a:cs typeface="Times New Roman" pitchFamily="18" charset="0"/>
              </a:rPr>
              <a:t>bất hòa, lục đục, chia rẽ</a:t>
            </a:r>
            <a:endParaRPr lang="en-US" sz="2800" b="1">
              <a:solidFill>
                <a:srgbClr val="0000FF"/>
              </a:solidFill>
              <a:latin typeface="Times New Roman" pitchFamily="18" charset="0"/>
              <a:cs typeface="Times New Roman" pitchFamily="18" charset="0"/>
            </a:endParaRPr>
          </a:p>
        </p:txBody>
      </p:sp>
      <p:sp>
        <p:nvSpPr>
          <p:cNvPr id="12326" name="Rectangle 3"/>
          <p:cNvSpPr>
            <a:spLocks noChangeArrowheads="1"/>
          </p:cNvSpPr>
          <p:nvPr/>
        </p:nvSpPr>
        <p:spPr bwMode="auto">
          <a:xfrm>
            <a:off x="381000" y="76200"/>
            <a:ext cx="8305800" cy="584200"/>
          </a:xfrm>
          <a:prstGeom prst="rect">
            <a:avLst/>
          </a:prstGeom>
          <a:noFill/>
          <a:ln w="9525">
            <a:noFill/>
            <a:miter lim="800000"/>
            <a:headEnd/>
            <a:tailEnd/>
          </a:ln>
        </p:spPr>
        <p:txBody>
          <a:bodyPr>
            <a:spAutoFit/>
          </a:bodyPr>
          <a:lstStyle/>
          <a:p>
            <a:pPr algn="just"/>
            <a:r>
              <a:rPr lang="en-US" sz="3200" b="1">
                <a:solidFill>
                  <a:srgbClr val="FF0000"/>
                </a:solidFill>
                <a:latin typeface="Times New Roman" pitchFamily="18" charset="0"/>
                <a:cs typeface="Times New Roman" pitchFamily="18" charset="0"/>
              </a:rPr>
              <a:t>2. Xếp các từ sau vào bảng:</a:t>
            </a:r>
            <a:endParaRPr lang="en-US" sz="3200" b="1">
              <a:solidFill>
                <a:srgbClr val="000099"/>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heel(4)">
                                      <p:cBhvr>
                                        <p:cTn id="12" dur="20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randombar(horizontal)">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29" presetClass="entr" presetSubtype="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 calcmode="lin" valueType="num">
                                      <p:cBhvr>
                                        <p:cTn id="22" dur="1000" fill="hold"/>
                                        <p:tgtEl>
                                          <p:spTgt spid="13"/>
                                        </p:tgtEl>
                                        <p:attrNameLst>
                                          <p:attrName>ppt_x</p:attrName>
                                        </p:attrNameLst>
                                      </p:cBhvr>
                                      <p:tavLst>
                                        <p:tav tm="0">
                                          <p:val>
                                            <p:strVal val="#ppt_x-.2"/>
                                          </p:val>
                                        </p:tav>
                                        <p:tav tm="100000">
                                          <p:val>
                                            <p:strVal val="#ppt_x"/>
                                          </p:val>
                                        </p:tav>
                                      </p:tavLst>
                                    </p:anim>
                                    <p:anim calcmode="lin" valueType="num">
                                      <p:cBhvr>
                                        <p:cTn id="23" dur="1000" fill="hold"/>
                                        <p:tgtEl>
                                          <p:spTgt spid="13"/>
                                        </p:tgtEl>
                                        <p:attrNameLst>
                                          <p:attrName>ppt_y</p:attrName>
                                        </p:attrNameLst>
                                      </p:cBhvr>
                                      <p:tavLst>
                                        <p:tav tm="0">
                                          <p:val>
                                            <p:strVal val="#ppt_y"/>
                                          </p:val>
                                        </p:tav>
                                        <p:tav tm="100000">
                                          <p:val>
                                            <p:strVal val="#ppt_y"/>
                                          </p:val>
                                        </p:tav>
                                      </p:tavLst>
                                    </p:anim>
                                    <p:animEffect transition="in" filter="wipe(right)" prLst="gradientSize: 0.1">
                                      <p:cBhvr>
                                        <p:cTn id="24"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Lst>
  </p:timing>
</p:sld>
</file>

<file path=ppt/tags/tag1.xml><?xml version="1.0" encoding="utf-8"?>
<p:tagLst xmlns:a="http://schemas.openxmlformats.org/drawingml/2006/main" xmlns:r="http://schemas.openxmlformats.org/officeDocument/2006/relationships" xmlns:p="http://schemas.openxmlformats.org/presentationml/2006/main">
  <p:tag name="VIOLETID" val="12426763"/>
  <p:tag name="VIOLETTITLE" val="Tuần 3. MRVT: Nhân hậu - Đoàn kết"/>
  <p:tag name="VIOLETLESSON" val="6"/>
  <p:tag name="VIOLETCATID" val="7840645"/>
  <p:tag name="VIOLETSUBJECT" val="Luyện từ và câu 4"/>
  <p:tag name="VIOLETAUTHORID" val="3255216"/>
  <p:tag name="VIOLETAUTHORNAME" val="Vũ Hữu Phúc"/>
  <p:tag name="VIOLETAUTHORAVATAR" val="3/255/216/avatar.jpg"/>
  <p:tag name="VIOLETAUTHORADDRESS" val="trường tiểu học Quyết Thắng - Thành phố sơn la Tỉnh Sơn La"/>
  <p:tag name="VIOLETAUTHORHOMEPAGE" val="http://violet.vn/vuphuc72"/>
  <p:tag name="VIOLETDATE" val="2018-09-29 21:03:24"/>
  <p:tag name="VIOLETHIT" val="5"/>
  <p:tag name="VIOLETLIKE" val="0"/>
  <p:tag name="MMPROD_NEXTUNIQUEID" val="10014"/>
  <p:tag name="MMPROD_UIDATA" val="&lt;database version=&quot;7.0&quot;&gt;&lt;object type=&quot;1&quot; unique_id=&quot;10001&quot;&gt;&lt;object type=&quot;2&quot; unique_id=&quot;11007&quot;&gt;&lt;object type=&quot;3&quot; unique_id=&quot;11008&quot;&gt;&lt;property id=&quot;20148&quot; value=&quot;5&quot;/&gt;&lt;property id=&quot;20300&quot; value=&quot;Slide 2 - &amp;quot;ÔN BÀI CŨ :&amp;quot;&quot;/&gt;&lt;property id=&quot;20307&quot; value=&quot;302&quot;/&gt;&lt;/object&gt;&lt;object type=&quot;3&quot; unique_id=&quot;11009&quot;&gt;&lt;property id=&quot;20148&quot; value=&quot;5&quot;/&gt;&lt;property id=&quot;20300&quot; value=&quot;Slide 3 - &amp;quot;ÔN BÀI CŨ:&amp;quot;&quot;/&gt;&lt;property id=&quot;20307&quot; value=&quot;315&quot;/&gt;&lt;/object&gt;&lt;object type=&quot;3&quot; unique_id=&quot;11010&quot;&gt;&lt;property id=&quot;20148&quot; value=&quot;5&quot;/&gt;&lt;property id=&quot;20300&quot; value=&quot;Slide 4 - &amp;quot;Mở rộng vốn từ: NHÂN HẬU – ĐOÀN KẾT (33-34)&amp;quot;&quot;/&gt;&lt;property id=&quot;20307&quot; value=&quot;303&quot;/&gt;&lt;/object&gt;&lt;object type=&quot;3&quot; unique_id=&quot;11011&quot;&gt;&lt;property id=&quot;20148&quot; value=&quot;5&quot;/&gt;&lt;property id=&quot;20300&quot; value=&quot;Slide 5&quot;/&gt;&lt;property id=&quot;20307&quot; value=&quot;304&quot;/&gt;&lt;/object&gt;&lt;object type=&quot;3&quot; unique_id=&quot;11012&quot;&gt;&lt;property id=&quot;20148&quot; value=&quot;5&quot;/&gt;&lt;property id=&quot;20300&quot; value=&quot;Slide 6&quot;/&gt;&lt;property id=&quot;20307&quot; value=&quot;305&quot;/&gt;&lt;/object&gt;&lt;object type=&quot;3&quot; unique_id=&quot;11013&quot;&gt;&lt;property id=&quot;20148&quot; value=&quot;5&quot;/&gt;&lt;property id=&quot;20300&quot; value=&quot;Slide 7 - &amp;quot;Cột có dấu + các từ thể hiện lòng nhân hậu hoặc tinh thần đoàn kết.&amp;quot;&quot;/&gt;&lt;property id=&quot;20307&quot; value=&quot;306&quot;/&gt;&lt;/object&gt;&lt;object type=&quot;3&quot; unique_id=&quot;11014&quot;&gt;&lt;property id=&quot;20148&quot; value=&quot;5&quot;/&gt;&lt;property id=&quot;20300&quot; value=&quot;Slide 8&quot;/&gt;&lt;property id=&quot;20307&quot; value=&quot;307&quot;/&gt;&lt;/object&gt;&lt;object type=&quot;3&quot; unique_id=&quot;11015&quot;&gt;&lt;property id=&quot;20148&quot; value=&quot;5&quot;/&gt;&lt;property id=&quot;20300&quot; value=&quot;Slide 9&quot;/&gt;&lt;property id=&quot;20307&quot; value=&quot;308&quot;/&gt;&lt;/object&gt;&lt;object type=&quot;3&quot; unique_id=&quot;11016&quot;&gt;&lt;property id=&quot;20148&quot; value=&quot;5&quot;/&gt;&lt;property id=&quot;20300&quot; value=&quot;Slide 10&quot;/&gt;&lt;property id=&quot;20307&quot; value=&quot;316&quot;/&gt;&lt;/object&gt;&lt;object type=&quot;3&quot; unique_id=&quot;11017&quot;&gt;&lt;property id=&quot;20148&quot; value=&quot;5&quot;/&gt;&lt;property id=&quot;20300&quot; value=&quot;Slide 11&quot;/&gt;&lt;property id=&quot;20307&quot; value=&quot;309&quot;/&gt;&lt;/object&gt;&lt;object type=&quot;3&quot; unique_id=&quot;11018&quot;&gt;&lt;property id=&quot;20148&quot; value=&quot;5&quot;/&gt;&lt;property id=&quot;20300&quot; value=&quot;Slide 12&quot;/&gt;&lt;property id=&quot;20307&quot; value=&quot;310&quot;/&gt;&lt;/object&gt;&lt;object type=&quot;3&quot; unique_id=&quot;11019&quot;&gt;&lt;property id=&quot;20148&quot; value=&quot;5&quot;/&gt;&lt;property id=&quot;20300&quot; value=&quot;Slide 13&quot;/&gt;&lt;property id=&quot;20307&quot; value=&quot;311&quot;/&gt;&lt;/object&gt;&lt;object type=&quot;3&quot; unique_id=&quot;11020&quot;&gt;&lt;property id=&quot;20148&quot; value=&quot;5&quot;/&gt;&lt;property id=&quot;20300&quot; value=&quot;Slide 14&quot;/&gt;&lt;property id=&quot;20307&quot; value=&quot;312&quot;/&gt;&lt;/object&gt;&lt;object type=&quot;3&quot; unique_id=&quot;11021&quot;&gt;&lt;property id=&quot;20148&quot; value=&quot;5&quot;/&gt;&lt;property id=&quot;20300&quot; value=&quot;Slide 15&quot;/&gt;&lt;property id=&quot;20307&quot; value=&quot;313&quot;/&gt;&lt;/object&gt;&lt;object type=&quot;3&quot; unique_id=&quot;11477&quot;&gt;&lt;property id=&quot;20148&quot; value=&quot;5&quot;/&gt;&lt;property id=&quot;20300&quot; value=&quot;Slide 1&quot;/&gt;&lt;property id=&quot;20307&quot; value=&quot;317&quot;/&gt;&lt;/object&gt;&lt;/object&gt;&lt;object type=&quot;8&quot; unique_id=&quot;11037&quot;&gt;&lt;/object&gt;&lt;/object&gt;&lt;/database&gt;"/>
  <p:tag name="SECTOMILLISECCONVERTED" val="1"/>
</p:tagLst>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Arial"/>
      </a:majorFont>
      <a:minorFont>
        <a:latin typeface="Arial"/>
        <a:ea typeface=""/>
        <a:cs typeface="Arial"/>
      </a:minorFont>
    </a:fontScheme>
    <a:fmtScheme name="Văn phòng">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hủ đề của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ăn phòng">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Văn phòng">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469</TotalTime>
  <Words>968</Words>
  <Application>Microsoft Office PowerPoint</Application>
  <PresentationFormat>On-screen Show (4:3)</PresentationFormat>
  <Paragraphs>101</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1_Default Design</vt:lpstr>
      <vt:lpstr>Slide 1</vt:lpstr>
      <vt:lpstr>ÔN BÀI CŨ :</vt:lpstr>
      <vt:lpstr>ÔN BÀI CŨ:</vt:lpstr>
      <vt:lpstr>Mở rộng vốn từ: NHÂN HẬU – ĐOÀN KẾT (33-34)</vt:lpstr>
      <vt:lpstr>Slide 5</vt:lpstr>
      <vt:lpstr>Slide 6</vt:lpstr>
      <vt:lpstr>Cột có dấu + các từ thể hiện lòng nhân hậu hoặc tinh thần đoàn kết.</vt:lpstr>
      <vt:lpstr>Slide 8</vt:lpstr>
      <vt:lpstr>Slide 9</vt:lpstr>
      <vt:lpstr>Slide 10</vt:lpstr>
      <vt:lpstr>Slide 11</vt:lpstr>
      <vt:lpstr>Slide 12</vt:lpstr>
      <vt:lpstr>Slide 13</vt:lpstr>
      <vt:lpstr>Slide 14</vt:lpstr>
      <vt:lpstr>Slide 15</vt:lpstr>
    </vt:vector>
  </TitlesOfParts>
  <Company>219 Tran Phu - TP.ha Tinh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Cong ty may Tinh Hong Ha</dc:creator>
  <cp:lastModifiedBy>AutoBVT</cp:lastModifiedBy>
  <cp:revision>72</cp:revision>
  <dcterms:created xsi:type="dcterms:W3CDTF">2007-01-05T16:29:01Z</dcterms:created>
  <dcterms:modified xsi:type="dcterms:W3CDTF">2018-10-05T06:10:46Z</dcterms:modified>
</cp:coreProperties>
</file>